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415" r:id="rId4"/>
    <p:sldId id="380" r:id="rId5"/>
    <p:sldId id="418" r:id="rId6"/>
    <p:sldId id="347" r:id="rId7"/>
    <p:sldId id="382" r:id="rId8"/>
    <p:sldId id="444" r:id="rId9"/>
    <p:sldId id="383" r:id="rId10"/>
    <p:sldId id="403" r:id="rId11"/>
    <p:sldId id="402" r:id="rId12"/>
    <p:sldId id="381" r:id="rId13"/>
    <p:sldId id="417" r:id="rId14"/>
    <p:sldId id="405" r:id="rId15"/>
    <p:sldId id="421" r:id="rId16"/>
    <p:sldId id="422" r:id="rId17"/>
    <p:sldId id="425" r:id="rId18"/>
    <p:sldId id="426" r:id="rId19"/>
    <p:sldId id="445" r:id="rId20"/>
    <p:sldId id="398" r:id="rId21"/>
    <p:sldId id="384" r:id="rId22"/>
    <p:sldId id="385" r:id="rId23"/>
    <p:sldId id="386" r:id="rId24"/>
    <p:sldId id="389" r:id="rId25"/>
    <p:sldId id="390" r:id="rId26"/>
    <p:sldId id="387" r:id="rId27"/>
    <p:sldId id="388" r:id="rId28"/>
    <p:sldId id="395" r:id="rId29"/>
    <p:sldId id="367" r:id="rId30"/>
    <p:sldId id="427" r:id="rId31"/>
    <p:sldId id="429" r:id="rId32"/>
    <p:sldId id="428" r:id="rId33"/>
    <p:sldId id="430" r:id="rId34"/>
    <p:sldId id="431" r:id="rId35"/>
    <p:sldId id="432" r:id="rId36"/>
    <p:sldId id="433" r:id="rId37"/>
    <p:sldId id="394" r:id="rId38"/>
    <p:sldId id="435" r:id="rId39"/>
    <p:sldId id="436" r:id="rId40"/>
    <p:sldId id="447" r:id="rId41"/>
    <p:sldId id="419" r:id="rId42"/>
    <p:sldId id="437" r:id="rId43"/>
    <p:sldId id="438" r:id="rId44"/>
    <p:sldId id="446" r:id="rId45"/>
    <p:sldId id="408" r:id="rId46"/>
    <p:sldId id="439" r:id="rId47"/>
    <p:sldId id="420" r:id="rId48"/>
    <p:sldId id="391" r:id="rId49"/>
    <p:sldId id="448" r:id="rId50"/>
    <p:sldId id="410" r:id="rId51"/>
    <p:sldId id="397" r:id="rId52"/>
    <p:sldId id="411" r:id="rId53"/>
    <p:sldId id="412" r:id="rId54"/>
    <p:sldId id="413" r:id="rId55"/>
    <p:sldId id="407" r:id="rId56"/>
    <p:sldId id="414" r:id="rId57"/>
    <p:sldId id="440" r:id="rId58"/>
    <p:sldId id="441" r:id="rId59"/>
    <p:sldId id="442" r:id="rId60"/>
    <p:sldId id="443" r:id="rId61"/>
    <p:sldId id="449" r:id="rId62"/>
    <p:sldId id="259" r:id="rId63"/>
    <p:sldId id="258" r:id="rId64"/>
    <p:sldId id="260" r:id="rId65"/>
    <p:sldId id="261" r:id="rId66"/>
    <p:sldId id="262" r:id="rId67"/>
    <p:sldId id="263" r:id="rId68"/>
    <p:sldId id="284" r:id="rId69"/>
    <p:sldId id="264" r:id="rId70"/>
    <p:sldId id="265" r:id="rId71"/>
    <p:sldId id="392" r:id="rId72"/>
    <p:sldId id="404" r:id="rId73"/>
    <p:sldId id="393" r:id="rId74"/>
    <p:sldId id="396" r:id="rId75"/>
    <p:sldId id="288" r:id="rId76"/>
    <p:sldId id="400" r:id="rId77"/>
    <p:sldId id="401" r:id="rId78"/>
    <p:sldId id="399" r:id="rId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27B314-FF25-824C-BA17-B86F70F20871}" v="199" dt="2024-03-27T18:07:58.0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32"/>
    <p:restoredTop sz="96327"/>
  </p:normalViewPr>
  <p:slideViewPr>
    <p:cSldViewPr snapToGrid="0">
      <p:cViewPr varScale="1">
        <p:scale>
          <a:sx n="109" d="100"/>
          <a:sy n="109" d="100"/>
        </p:scale>
        <p:origin x="5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ements, William" userId="cbdb0636-a496-422a-8d40-98c53d494d26" providerId="ADAL" clId="{8727B314-FF25-824C-BA17-B86F70F20871}"/>
    <pc:docChg chg="undo custSel addSld modSld sldOrd">
      <pc:chgData name="Clements, William" userId="cbdb0636-a496-422a-8d40-98c53d494d26" providerId="ADAL" clId="{8727B314-FF25-824C-BA17-B86F70F20871}" dt="2024-03-27T18:07:58.003" v="823"/>
      <pc:docMkLst>
        <pc:docMk/>
      </pc:docMkLst>
      <pc:sldChg chg="addSp modSp mod setBg">
        <pc:chgData name="Clements, William" userId="cbdb0636-a496-422a-8d40-98c53d494d26" providerId="ADAL" clId="{8727B314-FF25-824C-BA17-B86F70F20871}" dt="2024-03-27T18:07:31.412" v="822" actId="27636"/>
        <pc:sldMkLst>
          <pc:docMk/>
          <pc:sldMk cId="159128213" sldId="256"/>
        </pc:sldMkLst>
        <pc:spChg chg="mod">
          <ac:chgData name="Clements, William" userId="cbdb0636-a496-422a-8d40-98c53d494d26" providerId="ADAL" clId="{8727B314-FF25-824C-BA17-B86F70F20871}" dt="2024-03-18T17:47:01.172" v="1" actId="26606"/>
          <ac:spMkLst>
            <pc:docMk/>
            <pc:sldMk cId="159128213" sldId="256"/>
            <ac:spMk id="2" creationId="{2D2E1E17-9C8F-92FE-0A74-C5920910D511}"/>
          </ac:spMkLst>
        </pc:spChg>
        <pc:spChg chg="mod">
          <ac:chgData name="Clements, William" userId="cbdb0636-a496-422a-8d40-98c53d494d26" providerId="ADAL" clId="{8727B314-FF25-824C-BA17-B86F70F20871}" dt="2024-03-27T18:07:31.412" v="822" actId="27636"/>
          <ac:spMkLst>
            <pc:docMk/>
            <pc:sldMk cId="159128213" sldId="256"/>
            <ac:spMk id="3" creationId="{419CFF51-9F5B-A9E2-271F-07DF63E18FE7}"/>
          </ac:spMkLst>
        </pc:spChg>
        <pc:spChg chg="add">
          <ac:chgData name="Clements, William" userId="cbdb0636-a496-422a-8d40-98c53d494d26" providerId="ADAL" clId="{8727B314-FF25-824C-BA17-B86F70F20871}" dt="2024-03-18T17:47:01.172" v="1" actId="26606"/>
          <ac:spMkLst>
            <pc:docMk/>
            <pc:sldMk cId="159128213" sldId="256"/>
            <ac:spMk id="9" creationId="{ECC07320-C2CA-4E29-8481-9D9E143C7788}"/>
          </ac:spMkLst>
        </pc:spChg>
        <pc:spChg chg="add">
          <ac:chgData name="Clements, William" userId="cbdb0636-a496-422a-8d40-98c53d494d26" providerId="ADAL" clId="{8727B314-FF25-824C-BA17-B86F70F20871}" dt="2024-03-18T17:47:01.172" v="1" actId="26606"/>
          <ac:spMkLst>
            <pc:docMk/>
            <pc:sldMk cId="159128213" sldId="256"/>
            <ac:spMk id="11" creationId="{178FB36B-5BFE-42CA-BC60-1115E0D95EEC}"/>
          </ac:spMkLst>
        </pc:spChg>
        <pc:picChg chg="add mod ord">
          <ac:chgData name="Clements, William" userId="cbdb0636-a496-422a-8d40-98c53d494d26" providerId="ADAL" clId="{8727B314-FF25-824C-BA17-B86F70F20871}" dt="2024-03-18T17:47:01.172" v="1" actId="26606"/>
          <ac:picMkLst>
            <pc:docMk/>
            <pc:sldMk cId="159128213" sldId="256"/>
            <ac:picMk id="4" creationId="{3CF7E964-5D05-9050-2DBF-346ECAB0DB57}"/>
          </ac:picMkLst>
        </pc:picChg>
      </pc:sldChg>
      <pc:sldChg chg="addSp delSp modSp mod">
        <pc:chgData name="Clements, William" userId="cbdb0636-a496-422a-8d40-98c53d494d26" providerId="ADAL" clId="{8727B314-FF25-824C-BA17-B86F70F20871}" dt="2024-03-18T20:03:51.499" v="162" actId="21"/>
        <pc:sldMkLst>
          <pc:docMk/>
          <pc:sldMk cId="2480194830" sldId="257"/>
        </pc:sldMkLst>
        <pc:spChg chg="mod">
          <ac:chgData name="Clements, William" userId="cbdb0636-a496-422a-8d40-98c53d494d26" providerId="ADAL" clId="{8727B314-FF25-824C-BA17-B86F70F20871}" dt="2024-03-18T17:47:30.526" v="2" actId="207"/>
          <ac:spMkLst>
            <pc:docMk/>
            <pc:sldMk cId="2480194830" sldId="257"/>
            <ac:spMk id="5" creationId="{11375655-82C9-876B-5B95-D9613F0031CA}"/>
          </ac:spMkLst>
        </pc:spChg>
        <pc:spChg chg="mod">
          <ac:chgData name="Clements, William" userId="cbdb0636-a496-422a-8d40-98c53d494d26" providerId="ADAL" clId="{8727B314-FF25-824C-BA17-B86F70F20871}" dt="2024-03-18T17:47:33.914" v="3" actId="207"/>
          <ac:spMkLst>
            <pc:docMk/>
            <pc:sldMk cId="2480194830" sldId="257"/>
            <ac:spMk id="8" creationId="{A520C437-4726-CAF8-B87A-825E905C9B34}"/>
          </ac:spMkLst>
        </pc:spChg>
        <pc:spChg chg="mod">
          <ac:chgData name="Clements, William" userId="cbdb0636-a496-422a-8d40-98c53d494d26" providerId="ADAL" clId="{8727B314-FF25-824C-BA17-B86F70F20871}" dt="2024-03-18T17:47:36.665" v="4" actId="207"/>
          <ac:spMkLst>
            <pc:docMk/>
            <pc:sldMk cId="2480194830" sldId="257"/>
            <ac:spMk id="10" creationId="{793161F9-46F4-B6D3-DE7B-F5D184DF240E}"/>
          </ac:spMkLst>
        </pc:spChg>
        <pc:picChg chg="add del mod">
          <ac:chgData name="Clements, William" userId="cbdb0636-a496-422a-8d40-98c53d494d26" providerId="ADAL" clId="{8727B314-FF25-824C-BA17-B86F70F20871}" dt="2024-03-18T20:03:51.499" v="162" actId="21"/>
          <ac:picMkLst>
            <pc:docMk/>
            <pc:sldMk cId="2480194830" sldId="257"/>
            <ac:picMk id="1026" creationId="{10A66845-0A5F-DE53-A4D0-3A275224FCCD}"/>
          </ac:picMkLst>
        </pc:picChg>
      </pc:sldChg>
      <pc:sldChg chg="add">
        <pc:chgData name="Clements, William" userId="cbdb0636-a496-422a-8d40-98c53d494d26" providerId="ADAL" clId="{8727B314-FF25-824C-BA17-B86F70F20871}" dt="2024-03-27T18:06:32.326" v="817"/>
        <pc:sldMkLst>
          <pc:docMk/>
          <pc:sldMk cId="2017604609" sldId="258"/>
        </pc:sldMkLst>
      </pc:sldChg>
      <pc:sldChg chg="add">
        <pc:chgData name="Clements, William" userId="cbdb0636-a496-422a-8d40-98c53d494d26" providerId="ADAL" clId="{8727B314-FF25-824C-BA17-B86F70F20871}" dt="2024-03-27T18:06:32.326" v="817"/>
        <pc:sldMkLst>
          <pc:docMk/>
          <pc:sldMk cId="3821045402" sldId="259"/>
        </pc:sldMkLst>
      </pc:sldChg>
      <pc:sldChg chg="add">
        <pc:chgData name="Clements, William" userId="cbdb0636-a496-422a-8d40-98c53d494d26" providerId="ADAL" clId="{8727B314-FF25-824C-BA17-B86F70F20871}" dt="2024-03-27T18:06:32.326" v="817"/>
        <pc:sldMkLst>
          <pc:docMk/>
          <pc:sldMk cId="3190058401" sldId="260"/>
        </pc:sldMkLst>
      </pc:sldChg>
      <pc:sldChg chg="add">
        <pc:chgData name="Clements, William" userId="cbdb0636-a496-422a-8d40-98c53d494d26" providerId="ADAL" clId="{8727B314-FF25-824C-BA17-B86F70F20871}" dt="2024-03-27T18:06:32.326" v="817"/>
        <pc:sldMkLst>
          <pc:docMk/>
          <pc:sldMk cId="610379990" sldId="261"/>
        </pc:sldMkLst>
      </pc:sldChg>
      <pc:sldChg chg="add">
        <pc:chgData name="Clements, William" userId="cbdb0636-a496-422a-8d40-98c53d494d26" providerId="ADAL" clId="{8727B314-FF25-824C-BA17-B86F70F20871}" dt="2024-03-27T18:06:32.326" v="817"/>
        <pc:sldMkLst>
          <pc:docMk/>
          <pc:sldMk cId="2374568413" sldId="262"/>
        </pc:sldMkLst>
      </pc:sldChg>
      <pc:sldChg chg="add">
        <pc:chgData name="Clements, William" userId="cbdb0636-a496-422a-8d40-98c53d494d26" providerId="ADAL" clId="{8727B314-FF25-824C-BA17-B86F70F20871}" dt="2024-03-27T18:06:32.326" v="817"/>
        <pc:sldMkLst>
          <pc:docMk/>
          <pc:sldMk cId="911844861" sldId="263"/>
        </pc:sldMkLst>
      </pc:sldChg>
      <pc:sldChg chg="add">
        <pc:chgData name="Clements, William" userId="cbdb0636-a496-422a-8d40-98c53d494d26" providerId="ADAL" clId="{8727B314-FF25-824C-BA17-B86F70F20871}" dt="2024-03-27T18:07:58.003" v="823"/>
        <pc:sldMkLst>
          <pc:docMk/>
          <pc:sldMk cId="1392426583" sldId="264"/>
        </pc:sldMkLst>
      </pc:sldChg>
      <pc:sldChg chg="add">
        <pc:chgData name="Clements, William" userId="cbdb0636-a496-422a-8d40-98c53d494d26" providerId="ADAL" clId="{8727B314-FF25-824C-BA17-B86F70F20871}" dt="2024-03-27T18:07:58.003" v="823"/>
        <pc:sldMkLst>
          <pc:docMk/>
          <pc:sldMk cId="1681035135" sldId="265"/>
        </pc:sldMkLst>
      </pc:sldChg>
      <pc:sldChg chg="add">
        <pc:chgData name="Clements, William" userId="cbdb0636-a496-422a-8d40-98c53d494d26" providerId="ADAL" clId="{8727B314-FF25-824C-BA17-B86F70F20871}" dt="2024-03-27T18:06:32.326" v="817"/>
        <pc:sldMkLst>
          <pc:docMk/>
          <pc:sldMk cId="1418247407" sldId="284"/>
        </pc:sldMkLst>
      </pc:sldChg>
      <pc:sldChg chg="addSp delSp modSp mod modAnim">
        <pc:chgData name="Clements, William" userId="cbdb0636-a496-422a-8d40-98c53d494d26" providerId="ADAL" clId="{8727B314-FF25-824C-BA17-B86F70F20871}" dt="2024-03-18T17:53:10.377" v="34" actId="478"/>
        <pc:sldMkLst>
          <pc:docMk/>
          <pc:sldMk cId="205254323" sldId="382"/>
        </pc:sldMkLst>
        <pc:spChg chg="mod">
          <ac:chgData name="Clements, William" userId="cbdb0636-a496-422a-8d40-98c53d494d26" providerId="ADAL" clId="{8727B314-FF25-824C-BA17-B86F70F20871}" dt="2024-03-18T17:52:49.418" v="20" actId="20577"/>
          <ac:spMkLst>
            <pc:docMk/>
            <pc:sldMk cId="205254323" sldId="382"/>
            <ac:spMk id="3" creationId="{83CCA5DA-D3A8-4767-A229-21D8CEC2BD7D}"/>
          </ac:spMkLst>
        </pc:spChg>
        <pc:spChg chg="add del mod">
          <ac:chgData name="Clements, William" userId="cbdb0636-a496-422a-8d40-98c53d494d26" providerId="ADAL" clId="{8727B314-FF25-824C-BA17-B86F70F20871}" dt="2024-03-18T17:53:10.377" v="34" actId="478"/>
          <ac:spMkLst>
            <pc:docMk/>
            <pc:sldMk cId="205254323" sldId="382"/>
            <ac:spMk id="6" creationId="{CC4FD86F-7476-1019-4555-1403A989799D}"/>
          </ac:spMkLst>
        </pc:spChg>
      </pc:sldChg>
      <pc:sldChg chg="addSp modSp mod">
        <pc:chgData name="Clements, William" userId="cbdb0636-a496-422a-8d40-98c53d494d26" providerId="ADAL" clId="{8727B314-FF25-824C-BA17-B86F70F20871}" dt="2024-03-18T17:55:12.535" v="59" actId="1076"/>
        <pc:sldMkLst>
          <pc:docMk/>
          <pc:sldMk cId="1586813206" sldId="383"/>
        </pc:sldMkLst>
        <pc:spChg chg="add mod">
          <ac:chgData name="Clements, William" userId="cbdb0636-a496-422a-8d40-98c53d494d26" providerId="ADAL" clId="{8727B314-FF25-824C-BA17-B86F70F20871}" dt="2024-03-18T17:55:01.168" v="56" actId="1076"/>
          <ac:spMkLst>
            <pc:docMk/>
            <pc:sldMk cId="1586813206" sldId="383"/>
            <ac:spMk id="4" creationId="{1D056364-7B1A-33EC-8D62-6864A66148CB}"/>
          </ac:spMkLst>
        </pc:spChg>
        <pc:spChg chg="add mod">
          <ac:chgData name="Clements, William" userId="cbdb0636-a496-422a-8d40-98c53d494d26" providerId="ADAL" clId="{8727B314-FF25-824C-BA17-B86F70F20871}" dt="2024-03-18T17:55:04.567" v="57" actId="1076"/>
          <ac:spMkLst>
            <pc:docMk/>
            <pc:sldMk cId="1586813206" sldId="383"/>
            <ac:spMk id="17" creationId="{0E6ED275-4EB6-EF82-8FD1-2525FDA87014}"/>
          </ac:spMkLst>
        </pc:spChg>
        <pc:spChg chg="add mod">
          <ac:chgData name="Clements, William" userId="cbdb0636-a496-422a-8d40-98c53d494d26" providerId="ADAL" clId="{8727B314-FF25-824C-BA17-B86F70F20871}" dt="2024-03-18T17:55:12.535" v="59" actId="1076"/>
          <ac:spMkLst>
            <pc:docMk/>
            <pc:sldMk cId="1586813206" sldId="383"/>
            <ac:spMk id="20" creationId="{125AE4E1-DE09-FC77-D19F-07A2E43C133B}"/>
          </ac:spMkLst>
        </pc:spChg>
        <pc:picChg chg="add mod">
          <ac:chgData name="Clements, William" userId="cbdb0636-a496-422a-8d40-98c53d494d26" providerId="ADAL" clId="{8727B314-FF25-824C-BA17-B86F70F20871}" dt="2024-03-18T17:54:57.404" v="55" actId="14100"/>
          <ac:picMkLst>
            <pc:docMk/>
            <pc:sldMk cId="1586813206" sldId="383"/>
            <ac:picMk id="21" creationId="{AA2981D4-8A93-CFFA-88B4-224BE302E185}"/>
          </ac:picMkLst>
        </pc:picChg>
      </pc:sldChg>
      <pc:sldChg chg="addSp delSp modSp mod">
        <pc:chgData name="Clements, William" userId="cbdb0636-a496-422a-8d40-98c53d494d26" providerId="ADAL" clId="{8727B314-FF25-824C-BA17-B86F70F20871}" dt="2024-03-22T15:27:26.710" v="274" actId="1076"/>
        <pc:sldMkLst>
          <pc:docMk/>
          <pc:sldMk cId="2801001284" sldId="389"/>
        </pc:sldMkLst>
        <pc:spChg chg="add del mod">
          <ac:chgData name="Clements, William" userId="cbdb0636-a496-422a-8d40-98c53d494d26" providerId="ADAL" clId="{8727B314-FF25-824C-BA17-B86F70F20871}" dt="2024-03-22T15:27:19.721" v="273" actId="478"/>
          <ac:spMkLst>
            <pc:docMk/>
            <pc:sldMk cId="2801001284" sldId="389"/>
            <ac:spMk id="5" creationId="{022EEE86-A0D8-0C76-1ECB-17B8C2A519A0}"/>
          </ac:spMkLst>
        </pc:spChg>
        <pc:spChg chg="add del mod">
          <ac:chgData name="Clements, William" userId="cbdb0636-a496-422a-8d40-98c53d494d26" providerId="ADAL" clId="{8727B314-FF25-824C-BA17-B86F70F20871}" dt="2024-03-22T15:27:16.656" v="272" actId="478"/>
          <ac:spMkLst>
            <pc:docMk/>
            <pc:sldMk cId="2801001284" sldId="389"/>
            <ac:spMk id="9" creationId="{FB372AC0-6DDA-804C-26DB-B79AE0D0B88D}"/>
          </ac:spMkLst>
        </pc:spChg>
        <pc:spChg chg="add mod">
          <ac:chgData name="Clements, William" userId="cbdb0636-a496-422a-8d40-98c53d494d26" providerId="ADAL" clId="{8727B314-FF25-824C-BA17-B86F70F20871}" dt="2024-03-22T15:27:26.710" v="274" actId="1076"/>
          <ac:spMkLst>
            <pc:docMk/>
            <pc:sldMk cId="2801001284" sldId="389"/>
            <ac:spMk id="11" creationId="{6C58AD50-F279-B4A1-6CFD-6AFC93DA2756}"/>
          </ac:spMkLst>
        </pc:spChg>
      </pc:sldChg>
      <pc:sldChg chg="modSp">
        <pc:chgData name="Clements, William" userId="cbdb0636-a496-422a-8d40-98c53d494d26" providerId="ADAL" clId="{8727B314-FF25-824C-BA17-B86F70F20871}" dt="2024-03-22T16:18:06.320" v="496" actId="1076"/>
        <pc:sldMkLst>
          <pc:docMk/>
          <pc:sldMk cId="2474778341" sldId="397"/>
        </pc:sldMkLst>
        <pc:picChg chg="mod">
          <ac:chgData name="Clements, William" userId="cbdb0636-a496-422a-8d40-98c53d494d26" providerId="ADAL" clId="{8727B314-FF25-824C-BA17-B86F70F20871}" dt="2024-03-22T16:18:06.320" v="496" actId="1076"/>
          <ac:picMkLst>
            <pc:docMk/>
            <pc:sldMk cId="2474778341" sldId="397"/>
            <ac:picMk id="2052" creationId="{7BF72DBD-D652-462F-99B3-59749D489CCE}"/>
          </ac:picMkLst>
        </pc:picChg>
      </pc:sldChg>
      <pc:sldChg chg="modAnim">
        <pc:chgData name="Clements, William" userId="cbdb0636-a496-422a-8d40-98c53d494d26" providerId="ADAL" clId="{8727B314-FF25-824C-BA17-B86F70F20871}" dt="2024-03-22T16:00:36.765" v="317"/>
        <pc:sldMkLst>
          <pc:docMk/>
          <pc:sldMk cId="4175497881" sldId="407"/>
        </pc:sldMkLst>
      </pc:sldChg>
      <pc:sldChg chg="addSp modSp mod modAnim">
        <pc:chgData name="Clements, William" userId="cbdb0636-a496-422a-8d40-98c53d494d26" providerId="ADAL" clId="{8727B314-FF25-824C-BA17-B86F70F20871}" dt="2024-03-22T17:53:26.298" v="587" actId="1076"/>
        <pc:sldMkLst>
          <pc:docMk/>
          <pc:sldMk cId="1018183352" sldId="410"/>
        </pc:sldMkLst>
        <pc:spChg chg="mod">
          <ac:chgData name="Clements, William" userId="cbdb0636-a496-422a-8d40-98c53d494d26" providerId="ADAL" clId="{8727B314-FF25-824C-BA17-B86F70F20871}" dt="2024-03-22T17:52:36.937" v="583" actId="27636"/>
          <ac:spMkLst>
            <pc:docMk/>
            <pc:sldMk cId="1018183352" sldId="410"/>
            <ac:spMk id="3" creationId="{81D85EBA-EF67-44F4-853B-2128234616F9}"/>
          </ac:spMkLst>
        </pc:spChg>
        <pc:spChg chg="add mod">
          <ac:chgData name="Clements, William" userId="cbdb0636-a496-422a-8d40-98c53d494d26" providerId="ADAL" clId="{8727B314-FF25-824C-BA17-B86F70F20871}" dt="2024-03-22T17:53:21.747" v="586" actId="1076"/>
          <ac:spMkLst>
            <pc:docMk/>
            <pc:sldMk cId="1018183352" sldId="410"/>
            <ac:spMk id="13" creationId="{199F8BB1-45AB-F210-A283-0DD41287AAB8}"/>
          </ac:spMkLst>
        </pc:spChg>
        <pc:spChg chg="add mod">
          <ac:chgData name="Clements, William" userId="cbdb0636-a496-422a-8d40-98c53d494d26" providerId="ADAL" clId="{8727B314-FF25-824C-BA17-B86F70F20871}" dt="2024-03-22T17:53:26.298" v="587" actId="1076"/>
          <ac:spMkLst>
            <pc:docMk/>
            <pc:sldMk cId="1018183352" sldId="410"/>
            <ac:spMk id="15" creationId="{A0046E22-319F-BB74-863C-77670D8C32EC}"/>
          </ac:spMkLst>
        </pc:spChg>
      </pc:sldChg>
      <pc:sldChg chg="modSp mod">
        <pc:chgData name="Clements, William" userId="cbdb0636-a496-422a-8d40-98c53d494d26" providerId="ADAL" clId="{8727B314-FF25-824C-BA17-B86F70F20871}" dt="2024-03-22T17:45:26.083" v="531" actId="1076"/>
        <pc:sldMkLst>
          <pc:docMk/>
          <pc:sldMk cId="301832983" sldId="413"/>
        </pc:sldMkLst>
        <pc:spChg chg="mod">
          <ac:chgData name="Clements, William" userId="cbdb0636-a496-422a-8d40-98c53d494d26" providerId="ADAL" clId="{8727B314-FF25-824C-BA17-B86F70F20871}" dt="2024-03-22T16:18:42.198" v="529" actId="20577"/>
          <ac:spMkLst>
            <pc:docMk/>
            <pc:sldMk cId="301832983" sldId="413"/>
            <ac:spMk id="3" creationId="{428E641D-BD79-38E3-BF22-A0F040FF4D75}"/>
          </ac:spMkLst>
        </pc:spChg>
        <pc:spChg chg="mod">
          <ac:chgData name="Clements, William" userId="cbdb0636-a496-422a-8d40-98c53d494d26" providerId="ADAL" clId="{8727B314-FF25-824C-BA17-B86F70F20871}" dt="2024-03-22T17:45:26.083" v="531" actId="1076"/>
          <ac:spMkLst>
            <pc:docMk/>
            <pc:sldMk cId="301832983" sldId="413"/>
            <ac:spMk id="5" creationId="{D5FBEB64-3407-D57C-B616-85FA4CC4C7E3}"/>
          </ac:spMkLst>
        </pc:spChg>
      </pc:sldChg>
      <pc:sldChg chg="addSp modSp mod">
        <pc:chgData name="Clements, William" userId="cbdb0636-a496-422a-8d40-98c53d494d26" providerId="ADAL" clId="{8727B314-FF25-824C-BA17-B86F70F20871}" dt="2024-03-20T18:27:25.951" v="236" actId="20577"/>
        <pc:sldMkLst>
          <pc:docMk/>
          <pc:sldMk cId="3283382017" sldId="429"/>
        </pc:sldMkLst>
        <pc:spChg chg="add mod">
          <ac:chgData name="Clements, William" userId="cbdb0636-a496-422a-8d40-98c53d494d26" providerId="ADAL" clId="{8727B314-FF25-824C-BA17-B86F70F20871}" dt="2024-03-20T18:27:25.951" v="236" actId="20577"/>
          <ac:spMkLst>
            <pc:docMk/>
            <pc:sldMk cId="3283382017" sldId="429"/>
            <ac:spMk id="4" creationId="{D94586CA-A803-E7FB-2F36-F4CF9F6111A5}"/>
          </ac:spMkLst>
        </pc:spChg>
      </pc:sldChg>
      <pc:sldChg chg="modSp mod">
        <pc:chgData name="Clements, William" userId="cbdb0636-a496-422a-8d40-98c53d494d26" providerId="ADAL" clId="{8727B314-FF25-824C-BA17-B86F70F20871}" dt="2024-03-20T18:28:48.876" v="239" actId="1076"/>
        <pc:sldMkLst>
          <pc:docMk/>
          <pc:sldMk cId="4067796410" sldId="430"/>
        </pc:sldMkLst>
        <pc:spChg chg="mod">
          <ac:chgData name="Clements, William" userId="cbdb0636-a496-422a-8d40-98c53d494d26" providerId="ADAL" clId="{8727B314-FF25-824C-BA17-B86F70F20871}" dt="2024-03-20T18:28:31.250" v="238" actId="1076"/>
          <ac:spMkLst>
            <pc:docMk/>
            <pc:sldMk cId="4067796410" sldId="430"/>
            <ac:spMk id="6" creationId="{25710241-9E9F-DF6D-D3B9-733E8093AA68}"/>
          </ac:spMkLst>
        </pc:spChg>
        <pc:spChg chg="mod">
          <ac:chgData name="Clements, William" userId="cbdb0636-a496-422a-8d40-98c53d494d26" providerId="ADAL" clId="{8727B314-FF25-824C-BA17-B86F70F20871}" dt="2024-03-20T18:28:48.876" v="239" actId="1076"/>
          <ac:spMkLst>
            <pc:docMk/>
            <pc:sldMk cId="4067796410" sldId="430"/>
            <ac:spMk id="8" creationId="{DEFFFEDE-A800-47F8-0E87-CFDFED38DAA5}"/>
          </ac:spMkLst>
        </pc:spChg>
      </pc:sldChg>
      <pc:sldChg chg="modSp mod">
        <pc:chgData name="Clements, William" userId="cbdb0636-a496-422a-8d40-98c53d494d26" providerId="ADAL" clId="{8727B314-FF25-824C-BA17-B86F70F20871}" dt="2024-03-20T18:29:33.685" v="240" actId="1076"/>
        <pc:sldMkLst>
          <pc:docMk/>
          <pc:sldMk cId="2997938275" sldId="432"/>
        </pc:sldMkLst>
        <pc:spChg chg="mod">
          <ac:chgData name="Clements, William" userId="cbdb0636-a496-422a-8d40-98c53d494d26" providerId="ADAL" clId="{8727B314-FF25-824C-BA17-B86F70F20871}" dt="2024-03-20T18:29:33.685" v="240" actId="1076"/>
          <ac:spMkLst>
            <pc:docMk/>
            <pc:sldMk cId="2997938275" sldId="432"/>
            <ac:spMk id="6" creationId="{D63722E7-4840-BDC9-E6E8-F47A84ECD027}"/>
          </ac:spMkLst>
        </pc:spChg>
      </pc:sldChg>
      <pc:sldChg chg="addSp modSp mod modAnim">
        <pc:chgData name="Clements, William" userId="cbdb0636-a496-422a-8d40-98c53d494d26" providerId="ADAL" clId="{8727B314-FF25-824C-BA17-B86F70F20871}" dt="2024-03-20T18:31:51.293" v="252"/>
        <pc:sldMkLst>
          <pc:docMk/>
          <pc:sldMk cId="3570769674" sldId="435"/>
        </pc:sldMkLst>
        <pc:spChg chg="mod">
          <ac:chgData name="Clements, William" userId="cbdb0636-a496-422a-8d40-98c53d494d26" providerId="ADAL" clId="{8727B314-FF25-824C-BA17-B86F70F20871}" dt="2024-03-20T18:31:32.552" v="249" actId="1076"/>
          <ac:spMkLst>
            <pc:docMk/>
            <pc:sldMk cId="3570769674" sldId="435"/>
            <ac:spMk id="6" creationId="{380907C5-E054-F911-9252-C57848A93B63}"/>
          </ac:spMkLst>
        </pc:spChg>
        <pc:spChg chg="mod">
          <ac:chgData name="Clements, William" userId="cbdb0636-a496-422a-8d40-98c53d494d26" providerId="ADAL" clId="{8727B314-FF25-824C-BA17-B86F70F20871}" dt="2024-03-20T18:30:32.794" v="241"/>
          <ac:spMkLst>
            <pc:docMk/>
            <pc:sldMk cId="3570769674" sldId="435"/>
            <ac:spMk id="9" creationId="{013FC014-AB1C-CCEF-CA60-65AE77B1BF04}"/>
          </ac:spMkLst>
        </pc:spChg>
        <pc:spChg chg="mod">
          <ac:chgData name="Clements, William" userId="cbdb0636-a496-422a-8d40-98c53d494d26" providerId="ADAL" clId="{8727B314-FF25-824C-BA17-B86F70F20871}" dt="2024-03-20T18:30:32.794" v="241"/>
          <ac:spMkLst>
            <pc:docMk/>
            <pc:sldMk cId="3570769674" sldId="435"/>
            <ac:spMk id="10" creationId="{809E3C6C-E601-9AD2-9859-E3BCCF8485DD}"/>
          </ac:spMkLst>
        </pc:spChg>
        <pc:spChg chg="mod">
          <ac:chgData name="Clements, William" userId="cbdb0636-a496-422a-8d40-98c53d494d26" providerId="ADAL" clId="{8727B314-FF25-824C-BA17-B86F70F20871}" dt="2024-03-20T18:30:32.794" v="241"/>
          <ac:spMkLst>
            <pc:docMk/>
            <pc:sldMk cId="3570769674" sldId="435"/>
            <ac:spMk id="12" creationId="{48441F08-EAA1-6722-98C5-C08842BB95F6}"/>
          </ac:spMkLst>
        </pc:spChg>
        <pc:spChg chg="mod">
          <ac:chgData name="Clements, William" userId="cbdb0636-a496-422a-8d40-98c53d494d26" providerId="ADAL" clId="{8727B314-FF25-824C-BA17-B86F70F20871}" dt="2024-03-20T18:30:32.794" v="241"/>
          <ac:spMkLst>
            <pc:docMk/>
            <pc:sldMk cId="3570769674" sldId="435"/>
            <ac:spMk id="13" creationId="{7107CE0C-C864-5373-02FF-B401B348F111}"/>
          </ac:spMkLst>
        </pc:spChg>
        <pc:grpChg chg="add mod">
          <ac:chgData name="Clements, William" userId="cbdb0636-a496-422a-8d40-98c53d494d26" providerId="ADAL" clId="{8727B314-FF25-824C-BA17-B86F70F20871}" dt="2024-03-20T18:30:32.794" v="241"/>
          <ac:grpSpMkLst>
            <pc:docMk/>
            <pc:sldMk cId="3570769674" sldId="435"/>
            <ac:grpSpMk id="8" creationId="{36353E49-2319-CC8B-1DFE-F558EBA3E424}"/>
          </ac:grpSpMkLst>
        </pc:grpChg>
        <pc:grpChg chg="add mod">
          <ac:chgData name="Clements, William" userId="cbdb0636-a496-422a-8d40-98c53d494d26" providerId="ADAL" clId="{8727B314-FF25-824C-BA17-B86F70F20871}" dt="2024-03-20T18:30:32.794" v="241"/>
          <ac:grpSpMkLst>
            <pc:docMk/>
            <pc:sldMk cId="3570769674" sldId="435"/>
            <ac:grpSpMk id="11" creationId="{44BADFC7-8BB2-42EA-1C99-EC519D6D4D5B}"/>
          </ac:grpSpMkLst>
        </pc:grpChg>
        <pc:picChg chg="add mod">
          <ac:chgData name="Clements, William" userId="cbdb0636-a496-422a-8d40-98c53d494d26" providerId="ADAL" clId="{8727B314-FF25-824C-BA17-B86F70F20871}" dt="2024-03-20T18:31:28.802" v="248" actId="1076"/>
          <ac:picMkLst>
            <pc:docMk/>
            <pc:sldMk cId="3570769674" sldId="435"/>
            <ac:picMk id="14" creationId="{1ABE0800-23DB-07FB-D1CF-540B85C5617F}"/>
          </ac:picMkLst>
        </pc:picChg>
      </pc:sldChg>
      <pc:sldChg chg="addSp modSp mod modAnim">
        <pc:chgData name="Clements, William" userId="cbdb0636-a496-422a-8d40-98c53d494d26" providerId="ADAL" clId="{8727B314-FF25-824C-BA17-B86F70F20871}" dt="2024-03-20T18:32:07.249" v="253"/>
        <pc:sldMkLst>
          <pc:docMk/>
          <pc:sldMk cId="1442820873" sldId="436"/>
        </pc:sldMkLst>
        <pc:picChg chg="add mod">
          <ac:chgData name="Clements, William" userId="cbdb0636-a496-422a-8d40-98c53d494d26" providerId="ADAL" clId="{8727B314-FF25-824C-BA17-B86F70F20871}" dt="2024-03-20T18:31:20.053" v="246" actId="1076"/>
          <ac:picMkLst>
            <pc:docMk/>
            <pc:sldMk cId="1442820873" sldId="436"/>
            <ac:picMk id="8" creationId="{1FD922E5-DE6D-971E-CA36-AFB287042EA3}"/>
          </ac:picMkLst>
        </pc:picChg>
      </pc:sldChg>
      <pc:sldChg chg="addSp modSp mod">
        <pc:chgData name="Clements, William" userId="cbdb0636-a496-422a-8d40-98c53d494d26" providerId="ADAL" clId="{8727B314-FF25-824C-BA17-B86F70F20871}" dt="2024-03-22T16:19:27.505" v="530" actId="1076"/>
        <pc:sldMkLst>
          <pc:docMk/>
          <pc:sldMk cId="592319878" sldId="440"/>
        </pc:sldMkLst>
        <pc:spChg chg="add mod">
          <ac:chgData name="Clements, William" userId="cbdb0636-a496-422a-8d40-98c53d494d26" providerId="ADAL" clId="{8727B314-FF25-824C-BA17-B86F70F20871}" dt="2024-03-22T16:01:26.545" v="319"/>
          <ac:spMkLst>
            <pc:docMk/>
            <pc:sldMk cId="592319878" sldId="440"/>
            <ac:spMk id="3" creationId="{AF207A29-0583-8754-751C-EE2A2019F46A}"/>
          </ac:spMkLst>
        </pc:spChg>
        <pc:spChg chg="mod">
          <ac:chgData name="Clements, William" userId="cbdb0636-a496-422a-8d40-98c53d494d26" providerId="ADAL" clId="{8727B314-FF25-824C-BA17-B86F70F20871}" dt="2024-03-22T16:19:27.505" v="530" actId="1076"/>
          <ac:spMkLst>
            <pc:docMk/>
            <pc:sldMk cId="592319878" sldId="440"/>
            <ac:spMk id="5" creationId="{010F98DC-AABF-CF20-D0BD-F86D48B9F48D}"/>
          </ac:spMkLst>
        </pc:spChg>
        <pc:spChg chg="add mod">
          <ac:chgData name="Clements, William" userId="cbdb0636-a496-422a-8d40-98c53d494d26" providerId="ADAL" clId="{8727B314-FF25-824C-BA17-B86F70F20871}" dt="2024-03-22T16:02:02.591" v="321" actId="1076"/>
          <ac:spMkLst>
            <pc:docMk/>
            <pc:sldMk cId="592319878" sldId="440"/>
            <ac:spMk id="6" creationId="{22081E85-831A-6328-F33A-9AF53FC4FF3F}"/>
          </ac:spMkLst>
        </pc:spChg>
      </pc:sldChg>
      <pc:sldChg chg="addSp modSp mod">
        <pc:chgData name="Clements, William" userId="cbdb0636-a496-422a-8d40-98c53d494d26" providerId="ADAL" clId="{8727B314-FF25-824C-BA17-B86F70F20871}" dt="2024-03-22T16:04:41.246" v="343" actId="1076"/>
        <pc:sldMkLst>
          <pc:docMk/>
          <pc:sldMk cId="3399974892" sldId="441"/>
        </pc:sldMkLst>
        <pc:spChg chg="add mod">
          <ac:chgData name="Clements, William" userId="cbdb0636-a496-422a-8d40-98c53d494d26" providerId="ADAL" clId="{8727B314-FF25-824C-BA17-B86F70F20871}" dt="2024-03-22T16:02:27.546" v="323"/>
          <ac:spMkLst>
            <pc:docMk/>
            <pc:sldMk cId="3399974892" sldId="441"/>
            <ac:spMk id="3" creationId="{5310B62E-5B6A-8CA2-181E-D016E73C6E40}"/>
          </ac:spMkLst>
        </pc:spChg>
        <pc:spChg chg="mod">
          <ac:chgData name="Clements, William" userId="cbdb0636-a496-422a-8d40-98c53d494d26" providerId="ADAL" clId="{8727B314-FF25-824C-BA17-B86F70F20871}" dt="2024-03-22T16:04:32.328" v="341" actId="1076"/>
          <ac:spMkLst>
            <pc:docMk/>
            <pc:sldMk cId="3399974892" sldId="441"/>
            <ac:spMk id="5" creationId="{FF861B86-993A-F4F3-86DE-78F56414CA98}"/>
          </ac:spMkLst>
        </pc:spChg>
        <pc:spChg chg="mod">
          <ac:chgData name="Clements, William" userId="cbdb0636-a496-422a-8d40-98c53d494d26" providerId="ADAL" clId="{8727B314-FF25-824C-BA17-B86F70F20871}" dt="2024-03-22T16:04:41.246" v="343" actId="1076"/>
          <ac:spMkLst>
            <pc:docMk/>
            <pc:sldMk cId="3399974892" sldId="441"/>
            <ac:spMk id="6" creationId="{06423F16-1439-05AC-EC19-95BA9DBE3118}"/>
          </ac:spMkLst>
        </pc:spChg>
        <pc:spChg chg="add mod">
          <ac:chgData name="Clements, William" userId="cbdb0636-a496-422a-8d40-98c53d494d26" providerId="ADAL" clId="{8727B314-FF25-824C-BA17-B86F70F20871}" dt="2024-03-22T16:02:27.546" v="323"/>
          <ac:spMkLst>
            <pc:docMk/>
            <pc:sldMk cId="3399974892" sldId="441"/>
            <ac:spMk id="7" creationId="{87ED7EA8-31C6-E222-5AE0-772BC5D5C4FE}"/>
          </ac:spMkLst>
        </pc:spChg>
      </pc:sldChg>
      <pc:sldChg chg="modSp">
        <pc:chgData name="Clements, William" userId="cbdb0636-a496-422a-8d40-98c53d494d26" providerId="ADAL" clId="{8727B314-FF25-824C-BA17-B86F70F20871}" dt="2024-03-22T16:03:40.619" v="338"/>
        <pc:sldMkLst>
          <pc:docMk/>
          <pc:sldMk cId="2654420278" sldId="442"/>
        </pc:sldMkLst>
        <pc:spChg chg="mod">
          <ac:chgData name="Clements, William" userId="cbdb0636-a496-422a-8d40-98c53d494d26" providerId="ADAL" clId="{8727B314-FF25-824C-BA17-B86F70F20871}" dt="2024-03-22T16:03:40.619" v="338"/>
          <ac:spMkLst>
            <pc:docMk/>
            <pc:sldMk cId="2654420278" sldId="442"/>
            <ac:spMk id="5" creationId="{B66FB358-5C7A-A3D5-56C2-0D44FE566202}"/>
          </ac:spMkLst>
        </pc:spChg>
      </pc:sldChg>
      <pc:sldChg chg="modSp mod">
        <pc:chgData name="Clements, William" userId="cbdb0636-a496-422a-8d40-98c53d494d26" providerId="ADAL" clId="{8727B314-FF25-824C-BA17-B86F70F20871}" dt="2024-03-22T16:05:15.351" v="389" actId="20577"/>
        <pc:sldMkLst>
          <pc:docMk/>
          <pc:sldMk cId="3796574673" sldId="443"/>
        </pc:sldMkLst>
        <pc:spChg chg="mod">
          <ac:chgData name="Clements, William" userId="cbdb0636-a496-422a-8d40-98c53d494d26" providerId="ADAL" clId="{8727B314-FF25-824C-BA17-B86F70F20871}" dt="2024-03-22T16:05:15.351" v="389" actId="20577"/>
          <ac:spMkLst>
            <pc:docMk/>
            <pc:sldMk cId="3796574673" sldId="443"/>
            <ac:spMk id="5" creationId="{E357F91B-CEEB-1A62-F253-D9CE8FBC9891}"/>
          </ac:spMkLst>
        </pc:spChg>
      </pc:sldChg>
      <pc:sldChg chg="modSp mod modShow">
        <pc:chgData name="Clements, William" userId="cbdb0636-a496-422a-8d40-98c53d494d26" providerId="ADAL" clId="{8727B314-FF25-824C-BA17-B86F70F20871}" dt="2024-03-18T17:54:20.108" v="48" actId="20577"/>
        <pc:sldMkLst>
          <pc:docMk/>
          <pc:sldMk cId="2653214054" sldId="444"/>
        </pc:sldMkLst>
        <pc:spChg chg="mod">
          <ac:chgData name="Clements, William" userId="cbdb0636-a496-422a-8d40-98c53d494d26" providerId="ADAL" clId="{8727B314-FF25-824C-BA17-B86F70F20871}" dt="2024-03-18T17:54:15.203" v="45" actId="20577"/>
          <ac:spMkLst>
            <pc:docMk/>
            <pc:sldMk cId="2653214054" sldId="444"/>
            <ac:spMk id="396" creationId="{00000000-0000-0000-0000-000000000000}"/>
          </ac:spMkLst>
        </pc:spChg>
        <pc:spChg chg="mod">
          <ac:chgData name="Clements, William" userId="cbdb0636-a496-422a-8d40-98c53d494d26" providerId="ADAL" clId="{8727B314-FF25-824C-BA17-B86F70F20871}" dt="2024-03-18T17:54:20.108" v="48" actId="20577"/>
          <ac:spMkLst>
            <pc:docMk/>
            <pc:sldMk cId="2653214054" sldId="444"/>
            <ac:spMk id="398" creationId="{00000000-0000-0000-0000-000000000000}"/>
          </ac:spMkLst>
        </pc:spChg>
      </pc:sldChg>
      <pc:sldChg chg="addSp modSp new ord">
        <pc:chgData name="Clements, William" userId="cbdb0636-a496-422a-8d40-98c53d494d26" providerId="ADAL" clId="{8727B314-FF25-824C-BA17-B86F70F20871}" dt="2024-03-18T20:03:57.796" v="163"/>
        <pc:sldMkLst>
          <pc:docMk/>
          <pc:sldMk cId="4023520358" sldId="445"/>
        </pc:sldMkLst>
        <pc:picChg chg="add mod">
          <ac:chgData name="Clements, William" userId="cbdb0636-a496-422a-8d40-98c53d494d26" providerId="ADAL" clId="{8727B314-FF25-824C-BA17-B86F70F20871}" dt="2024-03-18T20:03:57.796" v="163"/>
          <ac:picMkLst>
            <pc:docMk/>
            <pc:sldMk cId="4023520358" sldId="445"/>
            <ac:picMk id="4" creationId="{D22B718D-2DA2-7DA2-918B-1693EE65D791}"/>
          </ac:picMkLst>
        </pc:picChg>
      </pc:sldChg>
      <pc:sldChg chg="addSp delSp modSp new mod">
        <pc:chgData name="Clements, William" userId="cbdb0636-a496-422a-8d40-98c53d494d26" providerId="ADAL" clId="{8727B314-FF25-824C-BA17-B86F70F20871}" dt="2024-03-22T17:58:07.876" v="815"/>
        <pc:sldMkLst>
          <pc:docMk/>
          <pc:sldMk cId="1124649749" sldId="446"/>
        </pc:sldMkLst>
        <pc:spChg chg="mod">
          <ac:chgData name="Clements, William" userId="cbdb0636-a496-422a-8d40-98c53d494d26" providerId="ADAL" clId="{8727B314-FF25-824C-BA17-B86F70F20871}" dt="2024-03-22T16:05:35.118" v="395" actId="20577"/>
          <ac:spMkLst>
            <pc:docMk/>
            <pc:sldMk cId="1124649749" sldId="446"/>
            <ac:spMk id="2" creationId="{F302D7E4-546B-3446-5E98-C0E068B21F49}"/>
          </ac:spMkLst>
        </pc:spChg>
        <pc:spChg chg="add del mod">
          <ac:chgData name="Clements, William" userId="cbdb0636-a496-422a-8d40-98c53d494d26" providerId="ADAL" clId="{8727B314-FF25-824C-BA17-B86F70F20871}" dt="2024-03-22T17:58:07.876" v="815"/>
          <ac:spMkLst>
            <pc:docMk/>
            <pc:sldMk cId="1124649749" sldId="446"/>
            <ac:spMk id="3" creationId="{3ED2B06E-78A1-31BF-0E60-441F76A185F7}"/>
          </ac:spMkLst>
        </pc:spChg>
        <pc:spChg chg="mod">
          <ac:chgData name="Clements, William" userId="cbdb0636-a496-422a-8d40-98c53d494d26" providerId="ADAL" clId="{8727B314-FF25-824C-BA17-B86F70F20871}" dt="2024-03-22T16:06:05.332" v="396"/>
          <ac:spMkLst>
            <pc:docMk/>
            <pc:sldMk cId="1124649749" sldId="446"/>
            <ac:spMk id="5" creationId="{90B6C1E1-5EB2-0BEC-1017-DFF0F35C25E7}"/>
          </ac:spMkLst>
        </pc:spChg>
        <pc:spChg chg="mod">
          <ac:chgData name="Clements, William" userId="cbdb0636-a496-422a-8d40-98c53d494d26" providerId="ADAL" clId="{8727B314-FF25-824C-BA17-B86F70F20871}" dt="2024-03-22T16:06:05.332" v="396"/>
          <ac:spMkLst>
            <pc:docMk/>
            <pc:sldMk cId="1124649749" sldId="446"/>
            <ac:spMk id="6" creationId="{5F6030C9-96FB-601A-35A4-71BAE4D8411C}"/>
          </ac:spMkLst>
        </pc:spChg>
        <pc:spChg chg="mod">
          <ac:chgData name="Clements, William" userId="cbdb0636-a496-422a-8d40-98c53d494d26" providerId="ADAL" clId="{8727B314-FF25-824C-BA17-B86F70F20871}" dt="2024-03-22T16:06:05.332" v="396"/>
          <ac:spMkLst>
            <pc:docMk/>
            <pc:sldMk cId="1124649749" sldId="446"/>
            <ac:spMk id="8" creationId="{9896AD4D-B007-BF10-6FC7-A15BDCC4C3BB}"/>
          </ac:spMkLst>
        </pc:spChg>
        <pc:spChg chg="mod">
          <ac:chgData name="Clements, William" userId="cbdb0636-a496-422a-8d40-98c53d494d26" providerId="ADAL" clId="{8727B314-FF25-824C-BA17-B86F70F20871}" dt="2024-03-22T16:06:05.332" v="396"/>
          <ac:spMkLst>
            <pc:docMk/>
            <pc:sldMk cId="1124649749" sldId="446"/>
            <ac:spMk id="9" creationId="{68295EFC-7C02-A959-0A93-4061F52A0503}"/>
          </ac:spMkLst>
        </pc:spChg>
        <pc:spChg chg="add del mod">
          <ac:chgData name="Clements, William" userId="cbdb0636-a496-422a-8d40-98c53d494d26" providerId="ADAL" clId="{8727B314-FF25-824C-BA17-B86F70F20871}" dt="2024-03-22T16:06:16.892" v="397" actId="478"/>
          <ac:spMkLst>
            <pc:docMk/>
            <pc:sldMk cId="1124649749" sldId="446"/>
            <ac:spMk id="10" creationId="{B2ED0E10-6F68-78E9-36A9-A6390C7962A6}"/>
          </ac:spMkLst>
        </pc:spChg>
        <pc:spChg chg="add del">
          <ac:chgData name="Clements, William" userId="cbdb0636-a496-422a-8d40-98c53d494d26" providerId="ADAL" clId="{8727B314-FF25-824C-BA17-B86F70F20871}" dt="2024-03-22T17:58:06.165" v="814" actId="22"/>
          <ac:spMkLst>
            <pc:docMk/>
            <pc:sldMk cId="1124649749" sldId="446"/>
            <ac:spMk id="11" creationId="{14FD6B7A-31A1-CC46-8FA5-F1A4B5A5C752}"/>
          </ac:spMkLst>
        </pc:spChg>
        <pc:spChg chg="add mod">
          <ac:chgData name="Clements, William" userId="cbdb0636-a496-422a-8d40-98c53d494d26" providerId="ADAL" clId="{8727B314-FF25-824C-BA17-B86F70F20871}" dt="2024-03-22T16:15:08.274" v="401"/>
          <ac:spMkLst>
            <pc:docMk/>
            <pc:sldMk cId="1124649749" sldId="446"/>
            <ac:spMk id="11" creationId="{5AB49190-B62E-41D1-FE20-905B4C8C3473}"/>
          </ac:spMkLst>
        </pc:spChg>
        <pc:grpChg chg="add mod">
          <ac:chgData name="Clements, William" userId="cbdb0636-a496-422a-8d40-98c53d494d26" providerId="ADAL" clId="{8727B314-FF25-824C-BA17-B86F70F20871}" dt="2024-03-22T16:06:05.332" v="396"/>
          <ac:grpSpMkLst>
            <pc:docMk/>
            <pc:sldMk cId="1124649749" sldId="446"/>
            <ac:grpSpMk id="4" creationId="{AE01B341-D39D-ECB6-5B3F-B13CE554E97E}"/>
          </ac:grpSpMkLst>
        </pc:grpChg>
        <pc:grpChg chg="add mod">
          <ac:chgData name="Clements, William" userId="cbdb0636-a496-422a-8d40-98c53d494d26" providerId="ADAL" clId="{8727B314-FF25-824C-BA17-B86F70F20871}" dt="2024-03-22T16:06:05.332" v="396"/>
          <ac:grpSpMkLst>
            <pc:docMk/>
            <pc:sldMk cId="1124649749" sldId="446"/>
            <ac:grpSpMk id="7" creationId="{85D08AF9-D8BA-E518-8E16-C9D2BDBA2F2A}"/>
          </ac:grpSpMkLst>
        </pc:grpChg>
      </pc:sldChg>
      <pc:sldChg chg="new">
        <pc:chgData name="Clements, William" userId="cbdb0636-a496-422a-8d40-98c53d494d26" providerId="ADAL" clId="{8727B314-FF25-824C-BA17-B86F70F20871}" dt="2024-03-18T18:29:12.639" v="63" actId="680"/>
        <pc:sldMkLst>
          <pc:docMk/>
          <pc:sldMk cId="1194075949" sldId="447"/>
        </pc:sldMkLst>
      </pc:sldChg>
      <pc:sldChg chg="addSp modSp new mod">
        <pc:chgData name="Clements, William" userId="cbdb0636-a496-422a-8d40-98c53d494d26" providerId="ADAL" clId="{8727B314-FF25-824C-BA17-B86F70F20871}" dt="2024-03-22T17:57:51.951" v="812" actId="20577"/>
        <pc:sldMkLst>
          <pc:docMk/>
          <pc:sldMk cId="3252391238" sldId="448"/>
        </pc:sldMkLst>
        <pc:spChg chg="mod">
          <ac:chgData name="Clements, William" userId="cbdb0636-a496-422a-8d40-98c53d494d26" providerId="ADAL" clId="{8727B314-FF25-824C-BA17-B86F70F20871}" dt="2024-03-22T17:57:51.951" v="812" actId="20577"/>
          <ac:spMkLst>
            <pc:docMk/>
            <pc:sldMk cId="3252391238" sldId="448"/>
            <ac:spMk id="3" creationId="{1CF8A65A-B338-21FC-7288-D7C29CC83BB4}"/>
          </ac:spMkLst>
        </pc:spChg>
        <pc:spChg chg="mod">
          <ac:chgData name="Clements, William" userId="cbdb0636-a496-422a-8d40-98c53d494d26" providerId="ADAL" clId="{8727B314-FF25-824C-BA17-B86F70F20871}" dt="2024-03-22T16:06:40.067" v="399"/>
          <ac:spMkLst>
            <pc:docMk/>
            <pc:sldMk cId="3252391238" sldId="448"/>
            <ac:spMk id="5" creationId="{7984BD95-81A1-17A1-620B-D4D96E940E9C}"/>
          </ac:spMkLst>
        </pc:spChg>
        <pc:spChg chg="mod">
          <ac:chgData name="Clements, William" userId="cbdb0636-a496-422a-8d40-98c53d494d26" providerId="ADAL" clId="{8727B314-FF25-824C-BA17-B86F70F20871}" dt="2024-03-22T16:06:40.067" v="399"/>
          <ac:spMkLst>
            <pc:docMk/>
            <pc:sldMk cId="3252391238" sldId="448"/>
            <ac:spMk id="6" creationId="{572FF5AB-F542-C03E-36C2-7D78FF4DAD40}"/>
          </ac:spMkLst>
        </pc:spChg>
        <pc:spChg chg="mod">
          <ac:chgData name="Clements, William" userId="cbdb0636-a496-422a-8d40-98c53d494d26" providerId="ADAL" clId="{8727B314-FF25-824C-BA17-B86F70F20871}" dt="2024-03-22T16:06:40.067" v="399"/>
          <ac:spMkLst>
            <pc:docMk/>
            <pc:sldMk cId="3252391238" sldId="448"/>
            <ac:spMk id="8" creationId="{06C5116F-2225-1127-551F-623778A00AFB}"/>
          </ac:spMkLst>
        </pc:spChg>
        <pc:spChg chg="mod">
          <ac:chgData name="Clements, William" userId="cbdb0636-a496-422a-8d40-98c53d494d26" providerId="ADAL" clId="{8727B314-FF25-824C-BA17-B86F70F20871}" dt="2024-03-22T16:06:40.067" v="399"/>
          <ac:spMkLst>
            <pc:docMk/>
            <pc:sldMk cId="3252391238" sldId="448"/>
            <ac:spMk id="9" creationId="{B8AEAF1A-59C9-69D4-8D76-742DE632500C}"/>
          </ac:spMkLst>
        </pc:spChg>
        <pc:spChg chg="add mod">
          <ac:chgData name="Clements, William" userId="cbdb0636-a496-422a-8d40-98c53d494d26" providerId="ADAL" clId="{8727B314-FF25-824C-BA17-B86F70F20871}" dt="2024-03-22T16:06:40.067" v="399"/>
          <ac:spMkLst>
            <pc:docMk/>
            <pc:sldMk cId="3252391238" sldId="448"/>
            <ac:spMk id="10" creationId="{B8812839-5D5B-2749-BDC9-BC4709BD0DC9}"/>
          </ac:spMkLst>
        </pc:spChg>
        <pc:grpChg chg="add mod">
          <ac:chgData name="Clements, William" userId="cbdb0636-a496-422a-8d40-98c53d494d26" providerId="ADAL" clId="{8727B314-FF25-824C-BA17-B86F70F20871}" dt="2024-03-22T16:06:40.067" v="399"/>
          <ac:grpSpMkLst>
            <pc:docMk/>
            <pc:sldMk cId="3252391238" sldId="448"/>
            <ac:grpSpMk id="4" creationId="{33392BEE-3FD6-43A5-776C-791285C3DF4A}"/>
          </ac:grpSpMkLst>
        </pc:grpChg>
        <pc:grpChg chg="add mod">
          <ac:chgData name="Clements, William" userId="cbdb0636-a496-422a-8d40-98c53d494d26" providerId="ADAL" clId="{8727B314-FF25-824C-BA17-B86F70F20871}" dt="2024-03-22T16:06:40.067" v="399"/>
          <ac:grpSpMkLst>
            <pc:docMk/>
            <pc:sldMk cId="3252391238" sldId="448"/>
            <ac:grpSpMk id="7" creationId="{71813A4F-7139-A04B-B9A4-9A76A4F1262C}"/>
          </ac:grpSpMkLst>
        </pc:grpChg>
      </pc:sldChg>
      <pc:sldChg chg="new">
        <pc:chgData name="Clements, William" userId="cbdb0636-a496-422a-8d40-98c53d494d26" providerId="ADAL" clId="{8727B314-FF25-824C-BA17-B86F70F20871}" dt="2024-03-27T18:06:29.169" v="816" actId="680"/>
        <pc:sldMkLst>
          <pc:docMk/>
          <pc:sldMk cId="69189303" sldId="449"/>
        </pc:sldMkLst>
      </pc:sldChg>
    </pc:docChg>
  </pc:docChgLst>
  <pc:docChgLst>
    <pc:chgData name="Clements, William" userId="cbdb0636-a496-422a-8d40-98c53d494d26" providerId="ADAL" clId="{97AC41C3-932E-7042-9F94-B7C9D2CCEEF7}"/>
    <pc:docChg chg="undo custSel addSld modSld">
      <pc:chgData name="Clements, William" userId="cbdb0636-a496-422a-8d40-98c53d494d26" providerId="ADAL" clId="{97AC41C3-932E-7042-9F94-B7C9D2CCEEF7}" dt="2023-11-27T02:10:02.513" v="111" actId="20577"/>
      <pc:docMkLst>
        <pc:docMk/>
      </pc:docMkLst>
      <pc:sldChg chg="modSp mod">
        <pc:chgData name="Clements, William" userId="cbdb0636-a496-422a-8d40-98c53d494d26" providerId="ADAL" clId="{97AC41C3-932E-7042-9F94-B7C9D2CCEEF7}" dt="2023-11-27T02:10:02.513" v="111" actId="20577"/>
        <pc:sldMkLst>
          <pc:docMk/>
          <pc:sldMk cId="159128213" sldId="256"/>
        </pc:sldMkLst>
        <pc:spChg chg="mod">
          <ac:chgData name="Clements, William" userId="cbdb0636-a496-422a-8d40-98c53d494d26" providerId="ADAL" clId="{97AC41C3-932E-7042-9F94-B7C9D2CCEEF7}" dt="2023-11-27T02:10:02.513" v="111" actId="20577"/>
          <ac:spMkLst>
            <pc:docMk/>
            <pc:sldMk cId="159128213" sldId="256"/>
            <ac:spMk id="2" creationId="{2D2E1E17-9C8F-92FE-0A74-C5920910D511}"/>
          </ac:spMkLst>
        </pc:spChg>
      </pc:sldChg>
      <pc:sldChg chg="addSp modSp mod modAnim">
        <pc:chgData name="Clements, William" userId="cbdb0636-a496-422a-8d40-98c53d494d26" providerId="ADAL" clId="{97AC41C3-932E-7042-9F94-B7C9D2CCEEF7}" dt="2023-11-20T15:49:11.563" v="68" actId="1035"/>
        <pc:sldMkLst>
          <pc:docMk/>
          <pc:sldMk cId="2480194830" sldId="257"/>
        </pc:sldMkLst>
        <pc:spChg chg="mod">
          <ac:chgData name="Clements, William" userId="cbdb0636-a496-422a-8d40-98c53d494d26" providerId="ADAL" clId="{97AC41C3-932E-7042-9F94-B7C9D2CCEEF7}" dt="2023-11-20T15:46:11.766" v="50"/>
          <ac:spMkLst>
            <pc:docMk/>
            <pc:sldMk cId="2480194830" sldId="257"/>
            <ac:spMk id="5" creationId="{11375655-82C9-876B-5B95-D9613F0031CA}"/>
          </ac:spMkLst>
        </pc:spChg>
        <pc:spChg chg="mod">
          <ac:chgData name="Clements, William" userId="cbdb0636-a496-422a-8d40-98c53d494d26" providerId="ADAL" clId="{97AC41C3-932E-7042-9F94-B7C9D2CCEEF7}" dt="2023-11-20T15:46:11.766" v="50"/>
          <ac:spMkLst>
            <pc:docMk/>
            <pc:sldMk cId="2480194830" sldId="257"/>
            <ac:spMk id="6" creationId="{6F6D15E8-A45E-F882-9558-B5872EF3E28D}"/>
          </ac:spMkLst>
        </pc:spChg>
        <pc:spChg chg="mod">
          <ac:chgData name="Clements, William" userId="cbdb0636-a496-422a-8d40-98c53d494d26" providerId="ADAL" clId="{97AC41C3-932E-7042-9F94-B7C9D2CCEEF7}" dt="2023-11-20T15:46:11.766" v="50"/>
          <ac:spMkLst>
            <pc:docMk/>
            <pc:sldMk cId="2480194830" sldId="257"/>
            <ac:spMk id="8" creationId="{A520C437-4726-CAF8-B87A-825E905C9B34}"/>
          </ac:spMkLst>
        </pc:spChg>
        <pc:spChg chg="mod">
          <ac:chgData name="Clements, William" userId="cbdb0636-a496-422a-8d40-98c53d494d26" providerId="ADAL" clId="{97AC41C3-932E-7042-9F94-B7C9D2CCEEF7}" dt="2023-11-20T15:46:11.766" v="50"/>
          <ac:spMkLst>
            <pc:docMk/>
            <pc:sldMk cId="2480194830" sldId="257"/>
            <ac:spMk id="9" creationId="{9D303F6B-CD6C-E510-7CE6-A386C0FF35AF}"/>
          </ac:spMkLst>
        </pc:spChg>
        <pc:spChg chg="add mod">
          <ac:chgData name="Clements, William" userId="cbdb0636-a496-422a-8d40-98c53d494d26" providerId="ADAL" clId="{97AC41C3-932E-7042-9F94-B7C9D2CCEEF7}" dt="2023-11-20T15:47:47.920" v="56" actId="1076"/>
          <ac:spMkLst>
            <pc:docMk/>
            <pc:sldMk cId="2480194830" sldId="257"/>
            <ac:spMk id="10" creationId="{793161F9-46F4-B6D3-DE7B-F5D184DF240E}"/>
          </ac:spMkLst>
        </pc:spChg>
        <pc:spChg chg="add mod">
          <ac:chgData name="Clements, William" userId="cbdb0636-a496-422a-8d40-98c53d494d26" providerId="ADAL" clId="{97AC41C3-932E-7042-9F94-B7C9D2CCEEF7}" dt="2023-11-20T15:48:16.895" v="58" actId="1076"/>
          <ac:spMkLst>
            <pc:docMk/>
            <pc:sldMk cId="2480194830" sldId="257"/>
            <ac:spMk id="11" creationId="{3F0AA6F8-8970-D47A-266F-73685BB27605}"/>
          </ac:spMkLst>
        </pc:spChg>
        <pc:spChg chg="add mod">
          <ac:chgData name="Clements, William" userId="cbdb0636-a496-422a-8d40-98c53d494d26" providerId="ADAL" clId="{97AC41C3-932E-7042-9F94-B7C9D2CCEEF7}" dt="2023-11-20T15:48:38.504" v="60" actId="1076"/>
          <ac:spMkLst>
            <pc:docMk/>
            <pc:sldMk cId="2480194830" sldId="257"/>
            <ac:spMk id="13" creationId="{EA3F81CB-00E9-CCF2-ACCB-AA40DC70A5B3}"/>
          </ac:spMkLst>
        </pc:spChg>
        <pc:spChg chg="add mod">
          <ac:chgData name="Clements, William" userId="cbdb0636-a496-422a-8d40-98c53d494d26" providerId="ADAL" clId="{97AC41C3-932E-7042-9F94-B7C9D2CCEEF7}" dt="2023-11-20T15:49:11.563" v="68" actId="1035"/>
          <ac:spMkLst>
            <pc:docMk/>
            <pc:sldMk cId="2480194830" sldId="257"/>
            <ac:spMk id="15" creationId="{A71D7709-5F9A-852C-D196-7229D40BFCDB}"/>
          </ac:spMkLst>
        </pc:spChg>
        <pc:grpChg chg="add mod">
          <ac:chgData name="Clements, William" userId="cbdb0636-a496-422a-8d40-98c53d494d26" providerId="ADAL" clId="{97AC41C3-932E-7042-9F94-B7C9D2CCEEF7}" dt="2023-11-20T15:46:11.766" v="50"/>
          <ac:grpSpMkLst>
            <pc:docMk/>
            <pc:sldMk cId="2480194830" sldId="257"/>
            <ac:grpSpMk id="4" creationId="{EBDA09A5-8FE6-41A6-9B44-35E943663B6F}"/>
          </ac:grpSpMkLst>
        </pc:grpChg>
        <pc:grpChg chg="add mod">
          <ac:chgData name="Clements, William" userId="cbdb0636-a496-422a-8d40-98c53d494d26" providerId="ADAL" clId="{97AC41C3-932E-7042-9F94-B7C9D2CCEEF7}" dt="2023-11-20T15:46:11.766" v="50"/>
          <ac:grpSpMkLst>
            <pc:docMk/>
            <pc:sldMk cId="2480194830" sldId="257"/>
            <ac:grpSpMk id="7" creationId="{B42D821D-3C30-D3E0-BAE3-3A96A203A44B}"/>
          </ac:grpSpMkLst>
        </pc:grpChg>
      </pc:sldChg>
      <pc:sldChg chg="addSp delSp modSp mod delAnim modAnim">
        <pc:chgData name="Clements, William" userId="cbdb0636-a496-422a-8d40-98c53d494d26" providerId="ADAL" clId="{97AC41C3-932E-7042-9F94-B7C9D2CCEEF7}" dt="2023-11-20T15:35:19.713" v="34" actId="164"/>
        <pc:sldMkLst>
          <pc:docMk/>
          <pc:sldMk cId="664514477" sldId="385"/>
        </pc:sldMkLst>
        <pc:spChg chg="del">
          <ac:chgData name="Clements, William" userId="cbdb0636-a496-422a-8d40-98c53d494d26" providerId="ADAL" clId="{97AC41C3-932E-7042-9F94-B7C9D2CCEEF7}" dt="2023-11-20T15:32:26.595" v="16" actId="478"/>
          <ac:spMkLst>
            <pc:docMk/>
            <pc:sldMk cId="664514477" sldId="385"/>
            <ac:spMk id="6" creationId="{EC978B75-AE30-47F2-8C6F-157B4896747E}"/>
          </ac:spMkLst>
        </pc:spChg>
        <pc:spChg chg="mod">
          <ac:chgData name="Clements, William" userId="cbdb0636-a496-422a-8d40-98c53d494d26" providerId="ADAL" clId="{97AC41C3-932E-7042-9F94-B7C9D2CCEEF7}" dt="2023-11-20T15:32:20.396" v="14" actId="1076"/>
          <ac:spMkLst>
            <pc:docMk/>
            <pc:sldMk cId="664514477" sldId="385"/>
            <ac:spMk id="8" creationId="{54E3CCCC-ECD0-4839-9281-5452D571CD75}"/>
          </ac:spMkLst>
        </pc:spChg>
        <pc:spChg chg="mod">
          <ac:chgData name="Clements, William" userId="cbdb0636-a496-422a-8d40-98c53d494d26" providerId="ADAL" clId="{97AC41C3-932E-7042-9F94-B7C9D2CCEEF7}" dt="2023-11-20T15:31:51.192" v="7"/>
          <ac:spMkLst>
            <pc:docMk/>
            <pc:sldMk cId="664514477" sldId="385"/>
            <ac:spMk id="23" creationId="{F1E17BCC-F350-E530-E365-2E46AF967B59}"/>
          </ac:spMkLst>
        </pc:spChg>
        <pc:spChg chg="mod">
          <ac:chgData name="Clements, William" userId="cbdb0636-a496-422a-8d40-98c53d494d26" providerId="ADAL" clId="{97AC41C3-932E-7042-9F94-B7C9D2CCEEF7}" dt="2023-11-20T15:32:13.490" v="12" actId="1076"/>
          <ac:spMkLst>
            <pc:docMk/>
            <pc:sldMk cId="664514477" sldId="385"/>
            <ac:spMk id="24" creationId="{73D894D2-754C-99E6-94FB-D9AACFA0B439}"/>
          </ac:spMkLst>
        </pc:spChg>
        <pc:spChg chg="add mod">
          <ac:chgData name="Clements, William" userId="cbdb0636-a496-422a-8d40-98c53d494d26" providerId="ADAL" clId="{97AC41C3-932E-7042-9F94-B7C9D2CCEEF7}" dt="2023-11-20T15:35:19.713" v="34" actId="164"/>
          <ac:spMkLst>
            <pc:docMk/>
            <pc:sldMk cId="664514477" sldId="385"/>
            <ac:spMk id="25" creationId="{A535D9E7-21DF-42D2-E16E-D14155C9E7DF}"/>
          </ac:spMkLst>
        </pc:spChg>
        <pc:spChg chg="add mod">
          <ac:chgData name="Clements, William" userId="cbdb0636-a496-422a-8d40-98c53d494d26" providerId="ADAL" clId="{97AC41C3-932E-7042-9F94-B7C9D2CCEEF7}" dt="2023-11-20T15:35:19.713" v="34" actId="164"/>
          <ac:spMkLst>
            <pc:docMk/>
            <pc:sldMk cId="664514477" sldId="385"/>
            <ac:spMk id="26" creationId="{A8D97F98-A219-B835-174F-E4AF691F8F35}"/>
          </ac:spMkLst>
        </pc:spChg>
        <pc:grpChg chg="add mod">
          <ac:chgData name="Clements, William" userId="cbdb0636-a496-422a-8d40-98c53d494d26" providerId="ADAL" clId="{97AC41C3-932E-7042-9F94-B7C9D2CCEEF7}" dt="2023-11-20T15:32:23.922" v="15" actId="1076"/>
          <ac:grpSpMkLst>
            <pc:docMk/>
            <pc:sldMk cId="664514477" sldId="385"/>
            <ac:grpSpMk id="22" creationId="{B004BE13-7197-4378-D91E-15299971F76D}"/>
          </ac:grpSpMkLst>
        </pc:grpChg>
        <pc:grpChg chg="add mod">
          <ac:chgData name="Clements, William" userId="cbdb0636-a496-422a-8d40-98c53d494d26" providerId="ADAL" clId="{97AC41C3-932E-7042-9F94-B7C9D2CCEEF7}" dt="2023-11-20T15:35:19.713" v="34" actId="164"/>
          <ac:grpSpMkLst>
            <pc:docMk/>
            <pc:sldMk cId="664514477" sldId="385"/>
            <ac:grpSpMk id="27" creationId="{A6DFD234-B121-182C-F471-8F5491C5E5BC}"/>
          </ac:grpSpMkLst>
        </pc:grpChg>
      </pc:sldChg>
      <pc:sldChg chg="addSp modSp mod">
        <pc:chgData name="Clements, William" userId="cbdb0636-a496-422a-8d40-98c53d494d26" providerId="ADAL" clId="{97AC41C3-932E-7042-9F94-B7C9D2CCEEF7}" dt="2023-11-20T15:35:43.788" v="40" actId="1076"/>
        <pc:sldMkLst>
          <pc:docMk/>
          <pc:sldMk cId="3741979520" sldId="386"/>
        </pc:sldMkLst>
        <pc:spChg chg="mod">
          <ac:chgData name="Clements, William" userId="cbdb0636-a496-422a-8d40-98c53d494d26" providerId="ADAL" clId="{97AC41C3-932E-7042-9F94-B7C9D2CCEEF7}" dt="2023-11-20T15:34:52.122" v="33" actId="27636"/>
          <ac:spMkLst>
            <pc:docMk/>
            <pc:sldMk cId="3741979520" sldId="386"/>
            <ac:spMk id="3" creationId="{F7F57793-9E2E-4456-AEA9-ED4F14072376}"/>
          </ac:spMkLst>
        </pc:spChg>
        <pc:spChg chg="mod">
          <ac:chgData name="Clements, William" userId="cbdb0636-a496-422a-8d40-98c53d494d26" providerId="ADAL" clId="{97AC41C3-932E-7042-9F94-B7C9D2CCEEF7}" dt="2023-11-20T15:35:26.055" v="35"/>
          <ac:spMkLst>
            <pc:docMk/>
            <pc:sldMk cId="3741979520" sldId="386"/>
            <ac:spMk id="7" creationId="{5BE36408-DDA7-5BE0-F2C4-B2AA2803C79F}"/>
          </ac:spMkLst>
        </pc:spChg>
        <pc:spChg chg="mod">
          <ac:chgData name="Clements, William" userId="cbdb0636-a496-422a-8d40-98c53d494d26" providerId="ADAL" clId="{97AC41C3-932E-7042-9F94-B7C9D2CCEEF7}" dt="2023-11-20T15:35:26.055" v="35"/>
          <ac:spMkLst>
            <pc:docMk/>
            <pc:sldMk cId="3741979520" sldId="386"/>
            <ac:spMk id="8" creationId="{8660816E-25D8-3ACA-2001-6AA592160D7B}"/>
          </ac:spMkLst>
        </pc:spChg>
        <pc:spChg chg="mod">
          <ac:chgData name="Clements, William" userId="cbdb0636-a496-422a-8d40-98c53d494d26" providerId="ADAL" clId="{97AC41C3-932E-7042-9F94-B7C9D2CCEEF7}" dt="2023-11-20T15:35:26.055" v="35"/>
          <ac:spMkLst>
            <pc:docMk/>
            <pc:sldMk cId="3741979520" sldId="386"/>
            <ac:spMk id="10" creationId="{0F3249E9-F754-36AF-27FE-C1FBF48C24D8}"/>
          </ac:spMkLst>
        </pc:spChg>
        <pc:spChg chg="mod">
          <ac:chgData name="Clements, William" userId="cbdb0636-a496-422a-8d40-98c53d494d26" providerId="ADAL" clId="{97AC41C3-932E-7042-9F94-B7C9D2CCEEF7}" dt="2023-11-20T15:35:26.055" v="35"/>
          <ac:spMkLst>
            <pc:docMk/>
            <pc:sldMk cId="3741979520" sldId="386"/>
            <ac:spMk id="11" creationId="{B44B8EDB-75B7-AE90-9B64-7D8F784A1747}"/>
          </ac:spMkLst>
        </pc:spChg>
        <pc:grpChg chg="add mod">
          <ac:chgData name="Clements, William" userId="cbdb0636-a496-422a-8d40-98c53d494d26" providerId="ADAL" clId="{97AC41C3-932E-7042-9F94-B7C9D2CCEEF7}" dt="2023-11-20T15:35:32.554" v="36" actId="1076"/>
          <ac:grpSpMkLst>
            <pc:docMk/>
            <pc:sldMk cId="3741979520" sldId="386"/>
            <ac:grpSpMk id="5" creationId="{CD31D2AA-1323-0D7D-CBB9-F3B5F123F1F8}"/>
          </ac:grpSpMkLst>
        </pc:grpChg>
        <pc:grpChg chg="add mod">
          <ac:chgData name="Clements, William" userId="cbdb0636-a496-422a-8d40-98c53d494d26" providerId="ADAL" clId="{97AC41C3-932E-7042-9F94-B7C9D2CCEEF7}" dt="2023-11-20T15:35:43.788" v="40" actId="1076"/>
          <ac:grpSpMkLst>
            <pc:docMk/>
            <pc:sldMk cId="3741979520" sldId="386"/>
            <ac:grpSpMk id="9" creationId="{6463C83A-E040-1D87-D3E6-3C75822FC0C4}"/>
          </ac:grpSpMkLst>
        </pc:grpChg>
        <pc:picChg chg="mod">
          <ac:chgData name="Clements, William" userId="cbdb0636-a496-422a-8d40-98c53d494d26" providerId="ADAL" clId="{97AC41C3-932E-7042-9F94-B7C9D2CCEEF7}" dt="2023-11-20T15:35:38.450" v="39" actId="1076"/>
          <ac:picMkLst>
            <pc:docMk/>
            <pc:sldMk cId="3741979520" sldId="386"/>
            <ac:picMk id="6" creationId="{E9F92BA8-84F6-4F95-AFEB-60F83B211659}"/>
          </ac:picMkLst>
        </pc:picChg>
      </pc:sldChg>
      <pc:sldChg chg="modSp mod">
        <pc:chgData name="Clements, William" userId="cbdb0636-a496-422a-8d40-98c53d494d26" providerId="ADAL" clId="{97AC41C3-932E-7042-9F94-B7C9D2CCEEF7}" dt="2023-11-20T15:49:30.744" v="69" actId="1076"/>
        <pc:sldMkLst>
          <pc:docMk/>
          <pc:sldMk cId="1215597231" sldId="393"/>
        </pc:sldMkLst>
        <pc:spChg chg="mod">
          <ac:chgData name="Clements, William" userId="cbdb0636-a496-422a-8d40-98c53d494d26" providerId="ADAL" clId="{97AC41C3-932E-7042-9F94-B7C9D2CCEEF7}" dt="2023-11-20T15:49:30.744" v="69" actId="1076"/>
          <ac:spMkLst>
            <pc:docMk/>
            <pc:sldMk cId="1215597231" sldId="393"/>
            <ac:spMk id="7" creationId="{EF490666-EB37-49D7-83BF-DA7153971024}"/>
          </ac:spMkLst>
        </pc:spChg>
      </pc:sldChg>
      <pc:sldChg chg="modSp mod">
        <pc:chgData name="Clements, William" userId="cbdb0636-a496-422a-8d40-98c53d494d26" providerId="ADAL" clId="{97AC41C3-932E-7042-9F94-B7C9D2CCEEF7}" dt="2023-11-20T15:39:03.428" v="45" actId="1076"/>
        <pc:sldMkLst>
          <pc:docMk/>
          <pc:sldMk cId="2349179630" sldId="395"/>
        </pc:sldMkLst>
        <pc:spChg chg="mod">
          <ac:chgData name="Clements, William" userId="cbdb0636-a496-422a-8d40-98c53d494d26" providerId="ADAL" clId="{97AC41C3-932E-7042-9F94-B7C9D2CCEEF7}" dt="2023-11-20T15:39:03.428" v="45" actId="1076"/>
          <ac:spMkLst>
            <pc:docMk/>
            <pc:sldMk cId="2349179630" sldId="395"/>
            <ac:spMk id="7" creationId="{6CDEB29E-4C5C-408B-8DDB-A13AF60F620E}"/>
          </ac:spMkLst>
        </pc:spChg>
        <pc:picChg chg="mod">
          <ac:chgData name="Clements, William" userId="cbdb0636-a496-422a-8d40-98c53d494d26" providerId="ADAL" clId="{97AC41C3-932E-7042-9F94-B7C9D2CCEEF7}" dt="2023-11-20T15:38:31.766" v="44" actId="29295"/>
          <ac:picMkLst>
            <pc:docMk/>
            <pc:sldMk cId="2349179630" sldId="395"/>
            <ac:picMk id="9" creationId="{0A0BA010-82E3-4232-9E6E-295A9229B86B}"/>
          </ac:picMkLst>
        </pc:picChg>
      </pc:sldChg>
      <pc:sldChg chg="modSp">
        <pc:chgData name="Clements, William" userId="cbdb0636-a496-422a-8d40-98c53d494d26" providerId="ADAL" clId="{97AC41C3-932E-7042-9F94-B7C9D2CCEEF7}" dt="2023-11-20T15:49:41.209" v="70" actId="1076"/>
        <pc:sldMkLst>
          <pc:docMk/>
          <pc:sldMk cId="126295664" sldId="396"/>
        </pc:sldMkLst>
        <pc:picChg chg="mod">
          <ac:chgData name="Clements, William" userId="cbdb0636-a496-422a-8d40-98c53d494d26" providerId="ADAL" clId="{97AC41C3-932E-7042-9F94-B7C9D2CCEEF7}" dt="2023-11-20T15:49:41.209" v="70" actId="1076"/>
          <ac:picMkLst>
            <pc:docMk/>
            <pc:sldMk cId="126295664" sldId="396"/>
            <ac:picMk id="3074" creationId="{F305981C-9C1E-4A6B-91A5-6C1559AD3A87}"/>
          </ac:picMkLst>
        </pc:picChg>
      </pc:sldChg>
      <pc:sldChg chg="addSp modSp mod modAnim">
        <pc:chgData name="Clements, William" userId="cbdb0636-a496-422a-8d40-98c53d494d26" providerId="ADAL" clId="{97AC41C3-932E-7042-9F94-B7C9D2CCEEF7}" dt="2023-11-20T15:31:09.532" v="6" actId="164"/>
        <pc:sldMkLst>
          <pc:docMk/>
          <pc:sldMk cId="3192334272" sldId="398"/>
        </pc:sldMkLst>
        <pc:spChg chg="mod">
          <ac:chgData name="Clements, William" userId="cbdb0636-a496-422a-8d40-98c53d494d26" providerId="ADAL" clId="{97AC41C3-932E-7042-9F94-B7C9D2CCEEF7}" dt="2023-11-20T15:31:09.532" v="6" actId="164"/>
          <ac:spMkLst>
            <pc:docMk/>
            <pc:sldMk cId="3192334272" sldId="398"/>
            <ac:spMk id="4" creationId="{72805464-7A8F-452F-9441-FB38BDCC942A}"/>
          </ac:spMkLst>
        </pc:spChg>
        <pc:spChg chg="mod">
          <ac:chgData name="Clements, William" userId="cbdb0636-a496-422a-8d40-98c53d494d26" providerId="ADAL" clId="{97AC41C3-932E-7042-9F94-B7C9D2CCEEF7}" dt="2023-11-20T15:31:09.532" v="6" actId="164"/>
          <ac:spMkLst>
            <pc:docMk/>
            <pc:sldMk cId="3192334272" sldId="398"/>
            <ac:spMk id="6" creationId="{61B9500C-BC23-4609-95E5-9AD0FBFAB5E6}"/>
          </ac:spMkLst>
        </pc:spChg>
        <pc:grpChg chg="add mod">
          <ac:chgData name="Clements, William" userId="cbdb0636-a496-422a-8d40-98c53d494d26" providerId="ADAL" clId="{97AC41C3-932E-7042-9F94-B7C9D2CCEEF7}" dt="2023-11-20T15:31:09.532" v="6" actId="164"/>
          <ac:grpSpMkLst>
            <pc:docMk/>
            <pc:sldMk cId="3192334272" sldId="398"/>
            <ac:grpSpMk id="3" creationId="{CD791045-DA46-92B4-3481-E622E1CB0635}"/>
          </ac:grpSpMkLst>
        </pc:grpChg>
      </pc:sldChg>
      <pc:sldChg chg="modSp mod modAnim">
        <pc:chgData name="Clements, William" userId="cbdb0636-a496-422a-8d40-98c53d494d26" providerId="ADAL" clId="{97AC41C3-932E-7042-9F94-B7C9D2CCEEF7}" dt="2023-11-20T15:25:56.872" v="4"/>
        <pc:sldMkLst>
          <pc:docMk/>
          <pc:sldMk cId="1533698924" sldId="405"/>
        </pc:sldMkLst>
        <pc:spChg chg="mod">
          <ac:chgData name="Clements, William" userId="cbdb0636-a496-422a-8d40-98c53d494d26" providerId="ADAL" clId="{97AC41C3-932E-7042-9F94-B7C9D2CCEEF7}" dt="2023-11-20T15:25:51.235" v="3" actId="1076"/>
          <ac:spMkLst>
            <pc:docMk/>
            <pc:sldMk cId="1533698924" sldId="405"/>
            <ac:spMk id="4" creationId="{95E0EE1A-5645-52E6-2E88-D15145A3C784}"/>
          </ac:spMkLst>
        </pc:spChg>
      </pc:sldChg>
      <pc:sldChg chg="addSp modSp mod">
        <pc:chgData name="Clements, William" userId="cbdb0636-a496-422a-8d40-98c53d494d26" providerId="ADAL" clId="{97AC41C3-932E-7042-9F94-B7C9D2CCEEF7}" dt="2023-11-20T15:54:26.463" v="87" actId="1076"/>
        <pc:sldMkLst>
          <pc:docMk/>
          <pc:sldMk cId="4175497881" sldId="407"/>
        </pc:sldMkLst>
        <pc:spChg chg="mod">
          <ac:chgData name="Clements, William" userId="cbdb0636-a496-422a-8d40-98c53d494d26" providerId="ADAL" clId="{97AC41C3-932E-7042-9F94-B7C9D2CCEEF7}" dt="2023-11-20T15:54:21.754" v="86"/>
          <ac:spMkLst>
            <pc:docMk/>
            <pc:sldMk cId="4175497881" sldId="407"/>
            <ac:spMk id="6" creationId="{482EBB98-FB33-5576-C954-B3024740C612}"/>
          </ac:spMkLst>
        </pc:spChg>
        <pc:spChg chg="mod">
          <ac:chgData name="Clements, William" userId="cbdb0636-a496-422a-8d40-98c53d494d26" providerId="ADAL" clId="{97AC41C3-932E-7042-9F94-B7C9D2CCEEF7}" dt="2023-11-20T15:54:21.754" v="86"/>
          <ac:spMkLst>
            <pc:docMk/>
            <pc:sldMk cId="4175497881" sldId="407"/>
            <ac:spMk id="7" creationId="{1C55AACB-9549-46D5-8B64-2D2371B83DC4}"/>
          </ac:spMkLst>
        </pc:spChg>
        <pc:spChg chg="add mod">
          <ac:chgData name="Clements, William" userId="cbdb0636-a496-422a-8d40-98c53d494d26" providerId="ADAL" clId="{97AC41C3-932E-7042-9F94-B7C9D2CCEEF7}" dt="2023-11-20T15:54:21.754" v="86"/>
          <ac:spMkLst>
            <pc:docMk/>
            <pc:sldMk cId="4175497881" sldId="407"/>
            <ac:spMk id="8" creationId="{8A04C813-A2F2-C995-D7FB-27B146C4BB2B}"/>
          </ac:spMkLst>
        </pc:spChg>
        <pc:grpChg chg="add mod">
          <ac:chgData name="Clements, William" userId="cbdb0636-a496-422a-8d40-98c53d494d26" providerId="ADAL" clId="{97AC41C3-932E-7042-9F94-B7C9D2CCEEF7}" dt="2023-11-20T15:54:26.463" v="87" actId="1076"/>
          <ac:grpSpMkLst>
            <pc:docMk/>
            <pc:sldMk cId="4175497881" sldId="407"/>
            <ac:grpSpMk id="5" creationId="{0ACC9C81-53DA-AC42-E68E-7742B945E8E3}"/>
          </ac:grpSpMkLst>
        </pc:grpChg>
      </pc:sldChg>
      <pc:sldChg chg="addSp delSp modSp mod modAnim">
        <pc:chgData name="Clements, William" userId="cbdb0636-a496-422a-8d40-98c53d494d26" providerId="ADAL" clId="{97AC41C3-932E-7042-9F94-B7C9D2CCEEF7}" dt="2023-11-20T15:53:32.704" v="77" actId="1076"/>
        <pc:sldMkLst>
          <pc:docMk/>
          <pc:sldMk cId="1018183352" sldId="410"/>
        </pc:sldMkLst>
        <pc:spChg chg="mod">
          <ac:chgData name="Clements, William" userId="cbdb0636-a496-422a-8d40-98c53d494d26" providerId="ADAL" clId="{97AC41C3-932E-7042-9F94-B7C9D2CCEEF7}" dt="2023-11-20T15:52:54.459" v="75" actId="27636"/>
          <ac:spMkLst>
            <pc:docMk/>
            <pc:sldMk cId="1018183352" sldId="410"/>
            <ac:spMk id="3" creationId="{81D85EBA-EF67-44F4-853B-2128234616F9}"/>
          </ac:spMkLst>
        </pc:spChg>
        <pc:spChg chg="add del mod">
          <ac:chgData name="Clements, William" userId="cbdb0636-a496-422a-8d40-98c53d494d26" providerId="ADAL" clId="{97AC41C3-932E-7042-9F94-B7C9D2CCEEF7}" dt="2023-11-20T15:47:10.331" v="54"/>
          <ac:spMkLst>
            <pc:docMk/>
            <pc:sldMk cId="1018183352" sldId="410"/>
            <ac:spMk id="4" creationId="{46BBA24D-E1B4-ADB9-1E2F-1677940A859B}"/>
          </ac:spMkLst>
        </pc:spChg>
        <pc:spChg chg="mod">
          <ac:chgData name="Clements, William" userId="cbdb0636-a496-422a-8d40-98c53d494d26" providerId="ADAL" clId="{97AC41C3-932E-7042-9F94-B7C9D2CCEEF7}" dt="2023-11-20T15:52:48.657" v="73" actId="1076"/>
          <ac:spMkLst>
            <pc:docMk/>
            <pc:sldMk cId="1018183352" sldId="410"/>
            <ac:spMk id="5" creationId="{AC3F4807-4258-7366-D1B4-49803F496D1B}"/>
          </ac:spMkLst>
        </pc:spChg>
        <pc:spChg chg="mod">
          <ac:chgData name="Clements, William" userId="cbdb0636-a496-422a-8d40-98c53d494d26" providerId="ADAL" clId="{97AC41C3-932E-7042-9F94-B7C9D2CCEEF7}" dt="2023-11-20T15:53:32.704" v="77" actId="1076"/>
          <ac:spMkLst>
            <pc:docMk/>
            <pc:sldMk cId="1018183352" sldId="410"/>
            <ac:spMk id="7" creationId="{45177C8E-3BDB-8D53-E9C4-DFB8578E9F54}"/>
          </ac:spMkLst>
        </pc:spChg>
        <pc:spChg chg="mod">
          <ac:chgData name="Clements, William" userId="cbdb0636-a496-422a-8d40-98c53d494d26" providerId="ADAL" clId="{97AC41C3-932E-7042-9F94-B7C9D2CCEEF7}" dt="2023-11-20T15:52:41.631" v="71"/>
          <ac:spMkLst>
            <pc:docMk/>
            <pc:sldMk cId="1018183352" sldId="410"/>
            <ac:spMk id="8" creationId="{B318DD31-1586-BEC4-DBB9-ECC6A0488CA1}"/>
          </ac:spMkLst>
        </pc:spChg>
        <pc:spChg chg="mod">
          <ac:chgData name="Clements, William" userId="cbdb0636-a496-422a-8d40-98c53d494d26" providerId="ADAL" clId="{97AC41C3-932E-7042-9F94-B7C9D2CCEEF7}" dt="2023-11-20T15:52:41.631" v="71"/>
          <ac:spMkLst>
            <pc:docMk/>
            <pc:sldMk cId="1018183352" sldId="410"/>
            <ac:spMk id="9" creationId="{A5815BD9-421E-72CE-ABC7-E4EE24B0F4BB}"/>
          </ac:spMkLst>
        </pc:spChg>
        <pc:spChg chg="mod">
          <ac:chgData name="Clements, William" userId="cbdb0636-a496-422a-8d40-98c53d494d26" providerId="ADAL" clId="{97AC41C3-932E-7042-9F94-B7C9D2CCEEF7}" dt="2023-11-20T15:52:41.631" v="71"/>
          <ac:spMkLst>
            <pc:docMk/>
            <pc:sldMk cId="1018183352" sldId="410"/>
            <ac:spMk id="11" creationId="{CF95AB5C-E961-95B0-DBB2-B1E1E0514213}"/>
          </ac:spMkLst>
        </pc:spChg>
        <pc:spChg chg="mod">
          <ac:chgData name="Clements, William" userId="cbdb0636-a496-422a-8d40-98c53d494d26" providerId="ADAL" clId="{97AC41C3-932E-7042-9F94-B7C9D2CCEEF7}" dt="2023-11-20T15:52:41.631" v="71"/>
          <ac:spMkLst>
            <pc:docMk/>
            <pc:sldMk cId="1018183352" sldId="410"/>
            <ac:spMk id="12" creationId="{D3A9F714-5017-ED36-B711-A39F4C7CC894}"/>
          </ac:spMkLst>
        </pc:spChg>
        <pc:grpChg chg="add mod">
          <ac:chgData name="Clements, William" userId="cbdb0636-a496-422a-8d40-98c53d494d26" providerId="ADAL" clId="{97AC41C3-932E-7042-9F94-B7C9D2CCEEF7}" dt="2023-11-20T15:52:41.631" v="71"/>
          <ac:grpSpMkLst>
            <pc:docMk/>
            <pc:sldMk cId="1018183352" sldId="410"/>
            <ac:grpSpMk id="4" creationId="{7D1642B0-CFAE-1027-E4E9-C3994C8E4055}"/>
          </ac:grpSpMkLst>
        </pc:grpChg>
        <pc:grpChg chg="add mod">
          <ac:chgData name="Clements, William" userId="cbdb0636-a496-422a-8d40-98c53d494d26" providerId="ADAL" clId="{97AC41C3-932E-7042-9F94-B7C9D2CCEEF7}" dt="2023-11-20T15:52:41.631" v="71"/>
          <ac:grpSpMkLst>
            <pc:docMk/>
            <pc:sldMk cId="1018183352" sldId="410"/>
            <ac:grpSpMk id="10" creationId="{3C38AD01-8696-4AD2-3670-47E359D62CCA}"/>
          </ac:grpSpMkLst>
        </pc:grpChg>
      </pc:sldChg>
      <pc:sldChg chg="addSp modSp mod">
        <pc:chgData name="Clements, William" userId="cbdb0636-a496-422a-8d40-98c53d494d26" providerId="ADAL" clId="{97AC41C3-932E-7042-9F94-B7C9D2CCEEF7}" dt="2023-11-20T15:53:56.592" v="80" actId="1076"/>
        <pc:sldMkLst>
          <pc:docMk/>
          <pc:sldMk cId="446735016" sldId="411"/>
        </pc:sldMkLst>
        <pc:spChg chg="mod">
          <ac:chgData name="Clements, William" userId="cbdb0636-a496-422a-8d40-98c53d494d26" providerId="ADAL" clId="{97AC41C3-932E-7042-9F94-B7C9D2CCEEF7}" dt="2023-11-20T15:53:48.160" v="78" actId="1076"/>
          <ac:spMkLst>
            <pc:docMk/>
            <pc:sldMk cId="446735016" sldId="411"/>
            <ac:spMk id="5" creationId="{44C73468-CCF4-45DE-A432-D53DDF34622F}"/>
          </ac:spMkLst>
        </pc:spChg>
        <pc:spChg chg="mod">
          <ac:chgData name="Clements, William" userId="cbdb0636-a496-422a-8d40-98c53d494d26" providerId="ADAL" clId="{97AC41C3-932E-7042-9F94-B7C9D2CCEEF7}" dt="2023-11-20T15:43:16.763" v="47" actId="1076"/>
          <ac:spMkLst>
            <pc:docMk/>
            <pc:sldMk cId="446735016" sldId="411"/>
            <ac:spMk id="9" creationId="{F55B68C5-D5FD-4735-849C-DBFCFE0C08ED}"/>
          </ac:spMkLst>
        </pc:spChg>
        <pc:spChg chg="mod">
          <ac:chgData name="Clements, William" userId="cbdb0636-a496-422a-8d40-98c53d494d26" providerId="ADAL" clId="{97AC41C3-932E-7042-9F94-B7C9D2CCEEF7}" dt="2023-11-20T15:53:53.699" v="79"/>
          <ac:spMkLst>
            <pc:docMk/>
            <pc:sldMk cId="446735016" sldId="411"/>
            <ac:spMk id="10" creationId="{C31E3757-0926-EE7D-216E-951F8A122D9F}"/>
          </ac:spMkLst>
        </pc:spChg>
        <pc:spChg chg="mod">
          <ac:chgData name="Clements, William" userId="cbdb0636-a496-422a-8d40-98c53d494d26" providerId="ADAL" clId="{97AC41C3-932E-7042-9F94-B7C9D2CCEEF7}" dt="2023-11-20T15:53:53.699" v="79"/>
          <ac:spMkLst>
            <pc:docMk/>
            <pc:sldMk cId="446735016" sldId="411"/>
            <ac:spMk id="11" creationId="{DCE4283C-6FD6-A01D-1452-484E4C46FE92}"/>
          </ac:spMkLst>
        </pc:spChg>
        <pc:grpChg chg="add mod">
          <ac:chgData name="Clements, William" userId="cbdb0636-a496-422a-8d40-98c53d494d26" providerId="ADAL" clId="{97AC41C3-932E-7042-9F94-B7C9D2CCEEF7}" dt="2023-11-20T15:53:56.592" v="80" actId="1076"/>
          <ac:grpSpMkLst>
            <pc:docMk/>
            <pc:sldMk cId="446735016" sldId="411"/>
            <ac:grpSpMk id="4" creationId="{512F77C7-035D-20B1-B5E5-030F3E1ED435}"/>
          </ac:grpSpMkLst>
        </pc:grpChg>
        <pc:picChg chg="mod">
          <ac:chgData name="Clements, William" userId="cbdb0636-a496-422a-8d40-98c53d494d26" providerId="ADAL" clId="{97AC41C3-932E-7042-9F94-B7C9D2CCEEF7}" dt="2023-11-20T15:42:52.714" v="46" actId="1076"/>
          <ac:picMkLst>
            <pc:docMk/>
            <pc:sldMk cId="446735016" sldId="411"/>
            <ac:picMk id="2052" creationId="{7BF72DBD-D652-462F-99B3-59749D489CCE}"/>
          </ac:picMkLst>
        </pc:picChg>
      </pc:sldChg>
      <pc:sldChg chg="addSp modSp mod">
        <pc:chgData name="Clements, William" userId="cbdb0636-a496-422a-8d40-98c53d494d26" providerId="ADAL" clId="{97AC41C3-932E-7042-9F94-B7C9D2CCEEF7}" dt="2023-11-20T15:54:12.561" v="84" actId="1076"/>
        <pc:sldMkLst>
          <pc:docMk/>
          <pc:sldMk cId="1131229943" sldId="412"/>
        </pc:sldMkLst>
        <pc:spChg chg="mod">
          <ac:chgData name="Clements, William" userId="cbdb0636-a496-422a-8d40-98c53d494d26" providerId="ADAL" clId="{97AC41C3-932E-7042-9F94-B7C9D2CCEEF7}" dt="2023-11-20T15:44:11.834" v="49" actId="1076"/>
          <ac:spMkLst>
            <pc:docMk/>
            <pc:sldMk cId="1131229943" sldId="412"/>
            <ac:spMk id="4" creationId="{4CAC7B4A-6504-F063-531E-1A4A3BF623C0}"/>
          </ac:spMkLst>
        </pc:spChg>
        <pc:spChg chg="mod">
          <ac:chgData name="Clements, William" userId="cbdb0636-a496-422a-8d40-98c53d494d26" providerId="ADAL" clId="{97AC41C3-932E-7042-9F94-B7C9D2CCEEF7}" dt="2023-11-20T15:44:11.834" v="49" actId="1076"/>
          <ac:spMkLst>
            <pc:docMk/>
            <pc:sldMk cId="1131229943" sldId="412"/>
            <ac:spMk id="5" creationId="{D5FBEB64-3407-D57C-B616-85FA4CC4C7E3}"/>
          </ac:spMkLst>
        </pc:spChg>
        <pc:spChg chg="mod">
          <ac:chgData name="Clements, William" userId="cbdb0636-a496-422a-8d40-98c53d494d26" providerId="ADAL" clId="{97AC41C3-932E-7042-9F94-B7C9D2CCEEF7}" dt="2023-11-20T15:44:11.834" v="49" actId="1076"/>
          <ac:spMkLst>
            <pc:docMk/>
            <pc:sldMk cId="1131229943" sldId="412"/>
            <ac:spMk id="7" creationId="{0C893AD1-907A-74B2-2496-EDD71FA5F41E}"/>
          </ac:spMkLst>
        </pc:spChg>
        <pc:spChg chg="mod">
          <ac:chgData name="Clements, William" userId="cbdb0636-a496-422a-8d40-98c53d494d26" providerId="ADAL" clId="{97AC41C3-932E-7042-9F94-B7C9D2CCEEF7}" dt="2023-11-20T15:53:59.329" v="81"/>
          <ac:spMkLst>
            <pc:docMk/>
            <pc:sldMk cId="1131229943" sldId="412"/>
            <ac:spMk id="8" creationId="{379174CD-50C0-2D6C-9918-91D1243D5C71}"/>
          </ac:spMkLst>
        </pc:spChg>
        <pc:spChg chg="mod">
          <ac:chgData name="Clements, William" userId="cbdb0636-a496-422a-8d40-98c53d494d26" providerId="ADAL" clId="{97AC41C3-932E-7042-9F94-B7C9D2CCEEF7}" dt="2023-11-20T15:53:59.329" v="81"/>
          <ac:spMkLst>
            <pc:docMk/>
            <pc:sldMk cId="1131229943" sldId="412"/>
            <ac:spMk id="9" creationId="{2E7F6CF9-9A15-6CB4-9C6C-D67B20A0437D}"/>
          </ac:spMkLst>
        </pc:spChg>
        <pc:spChg chg="add mod">
          <ac:chgData name="Clements, William" userId="cbdb0636-a496-422a-8d40-98c53d494d26" providerId="ADAL" clId="{97AC41C3-932E-7042-9F94-B7C9D2CCEEF7}" dt="2023-11-20T15:54:12.561" v="84" actId="1076"/>
          <ac:spMkLst>
            <pc:docMk/>
            <pc:sldMk cId="1131229943" sldId="412"/>
            <ac:spMk id="10" creationId="{E6D5D7C9-7BA2-59F9-31C0-1B03F4B6BE6A}"/>
          </ac:spMkLst>
        </pc:spChg>
        <pc:grpChg chg="add mod">
          <ac:chgData name="Clements, William" userId="cbdb0636-a496-422a-8d40-98c53d494d26" providerId="ADAL" clId="{97AC41C3-932E-7042-9F94-B7C9D2CCEEF7}" dt="2023-11-20T15:54:03.834" v="82" actId="1076"/>
          <ac:grpSpMkLst>
            <pc:docMk/>
            <pc:sldMk cId="1131229943" sldId="412"/>
            <ac:grpSpMk id="6" creationId="{C942091B-7622-C22C-2DEA-1A866040CD85}"/>
          </ac:grpSpMkLst>
        </pc:grpChg>
      </pc:sldChg>
      <pc:sldChg chg="addSp modSp mod">
        <pc:chgData name="Clements, William" userId="cbdb0636-a496-422a-8d40-98c53d494d26" providerId="ADAL" clId="{97AC41C3-932E-7042-9F94-B7C9D2CCEEF7}" dt="2023-11-20T15:54:17.498" v="85"/>
        <pc:sldMkLst>
          <pc:docMk/>
          <pc:sldMk cId="301832983" sldId="413"/>
        </pc:sldMkLst>
        <pc:spChg chg="mod">
          <ac:chgData name="Clements, William" userId="cbdb0636-a496-422a-8d40-98c53d494d26" providerId="ADAL" clId="{97AC41C3-932E-7042-9F94-B7C9D2CCEEF7}" dt="2023-11-20T15:43:51.355" v="48" actId="1076"/>
          <ac:spMkLst>
            <pc:docMk/>
            <pc:sldMk cId="301832983" sldId="413"/>
            <ac:spMk id="4" creationId="{4CAC7B4A-6504-F063-531E-1A4A3BF623C0}"/>
          </ac:spMkLst>
        </pc:spChg>
        <pc:spChg chg="mod">
          <ac:chgData name="Clements, William" userId="cbdb0636-a496-422a-8d40-98c53d494d26" providerId="ADAL" clId="{97AC41C3-932E-7042-9F94-B7C9D2CCEEF7}" dt="2023-11-20T15:43:51.355" v="48" actId="1076"/>
          <ac:spMkLst>
            <pc:docMk/>
            <pc:sldMk cId="301832983" sldId="413"/>
            <ac:spMk id="5" creationId="{D5FBEB64-3407-D57C-B616-85FA4CC4C7E3}"/>
          </ac:spMkLst>
        </pc:spChg>
        <pc:spChg chg="mod">
          <ac:chgData name="Clements, William" userId="cbdb0636-a496-422a-8d40-98c53d494d26" providerId="ADAL" clId="{97AC41C3-932E-7042-9F94-B7C9D2CCEEF7}" dt="2023-11-20T15:43:51.355" v="48" actId="1076"/>
          <ac:spMkLst>
            <pc:docMk/>
            <pc:sldMk cId="301832983" sldId="413"/>
            <ac:spMk id="6" creationId="{CFB8ACAF-EDE4-933D-826F-B6CAE4C1A967}"/>
          </ac:spMkLst>
        </pc:spChg>
        <pc:spChg chg="mod">
          <ac:chgData name="Clements, William" userId="cbdb0636-a496-422a-8d40-98c53d494d26" providerId="ADAL" clId="{97AC41C3-932E-7042-9F94-B7C9D2CCEEF7}" dt="2023-11-20T15:54:17.498" v="85"/>
          <ac:spMkLst>
            <pc:docMk/>
            <pc:sldMk cId="301832983" sldId="413"/>
            <ac:spMk id="8" creationId="{8A65DB50-21AC-25E4-89EF-B5F22EF1D8F0}"/>
          </ac:spMkLst>
        </pc:spChg>
        <pc:spChg chg="mod">
          <ac:chgData name="Clements, William" userId="cbdb0636-a496-422a-8d40-98c53d494d26" providerId="ADAL" clId="{97AC41C3-932E-7042-9F94-B7C9D2CCEEF7}" dt="2023-11-20T15:54:17.498" v="85"/>
          <ac:spMkLst>
            <pc:docMk/>
            <pc:sldMk cId="301832983" sldId="413"/>
            <ac:spMk id="9" creationId="{CAFE5B40-5A70-B0ED-E7FD-73ED1AFACFE9}"/>
          </ac:spMkLst>
        </pc:spChg>
        <pc:spChg chg="add mod">
          <ac:chgData name="Clements, William" userId="cbdb0636-a496-422a-8d40-98c53d494d26" providerId="ADAL" clId="{97AC41C3-932E-7042-9F94-B7C9D2CCEEF7}" dt="2023-11-20T15:54:17.498" v="85"/>
          <ac:spMkLst>
            <pc:docMk/>
            <pc:sldMk cId="301832983" sldId="413"/>
            <ac:spMk id="10" creationId="{E59C57A0-A300-CFA5-D27A-8E93198ACFF8}"/>
          </ac:spMkLst>
        </pc:spChg>
        <pc:grpChg chg="add mod">
          <ac:chgData name="Clements, William" userId="cbdb0636-a496-422a-8d40-98c53d494d26" providerId="ADAL" clId="{97AC41C3-932E-7042-9F94-B7C9D2CCEEF7}" dt="2023-11-20T15:54:17.498" v="85"/>
          <ac:grpSpMkLst>
            <pc:docMk/>
            <pc:sldMk cId="301832983" sldId="413"/>
            <ac:grpSpMk id="7" creationId="{FF919863-1862-09EE-29D5-9A9ECE4F7932}"/>
          </ac:grpSpMkLst>
        </pc:grpChg>
      </pc:sldChg>
      <pc:sldChg chg="delSp mod modShow">
        <pc:chgData name="Clements, William" userId="cbdb0636-a496-422a-8d40-98c53d494d26" providerId="ADAL" clId="{97AC41C3-932E-7042-9F94-B7C9D2CCEEF7}" dt="2023-11-20T14:56:39.937" v="1" actId="729"/>
        <pc:sldMkLst>
          <pc:docMk/>
          <pc:sldMk cId="4207932288" sldId="415"/>
        </pc:sldMkLst>
        <pc:spChg chg="del">
          <ac:chgData name="Clements, William" userId="cbdb0636-a496-422a-8d40-98c53d494d26" providerId="ADAL" clId="{97AC41C3-932E-7042-9F94-B7C9D2CCEEF7}" dt="2023-11-20T14:56:33.258" v="0" actId="478"/>
          <ac:spMkLst>
            <pc:docMk/>
            <pc:sldMk cId="4207932288" sldId="415"/>
            <ac:spMk id="5" creationId="{5AD373DB-87A9-E5BD-5FE0-682C71FE4993}"/>
          </ac:spMkLst>
        </pc:spChg>
      </pc:sldChg>
      <pc:sldChg chg="add">
        <pc:chgData name="Clements, William" userId="cbdb0636-a496-422a-8d40-98c53d494d26" providerId="ADAL" clId="{97AC41C3-932E-7042-9F94-B7C9D2CCEEF7}" dt="2023-11-20T15:23:40.264" v="2"/>
        <pc:sldMkLst>
          <pc:docMk/>
          <pc:sldMk cId="2653214054" sldId="444"/>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F62E710-F150-4C4F-A212-E0C47AF5D88D}" type="datetimeFigureOut">
              <a:rPr lang="en-US" smtClean="0"/>
              <a:t>3/27/24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521A18-EC4C-2D40-907E-A1FFAE8F48A7}" type="slidenum">
              <a:rPr lang="en-US" smtClean="0"/>
              <a:t>‹#›</a:t>
            </a:fld>
            <a:endParaRPr lang="en-US"/>
          </a:p>
        </p:txBody>
      </p:sp>
    </p:spTree>
    <p:extLst>
      <p:ext uri="{BB962C8B-B14F-4D97-AF65-F5344CB8AC3E}">
        <p14:creationId xmlns:p14="http://schemas.microsoft.com/office/powerpoint/2010/main" val="17789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62E710-F150-4C4F-A212-E0C47AF5D88D}" type="datetimeFigureOut">
              <a:rPr lang="en-US" smtClean="0"/>
              <a:t>3/27/24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521A18-EC4C-2D40-907E-A1FFAE8F48A7}" type="slidenum">
              <a:rPr lang="en-US" smtClean="0"/>
              <a:t>‹#›</a:t>
            </a:fld>
            <a:endParaRPr lang="en-US"/>
          </a:p>
        </p:txBody>
      </p:sp>
    </p:spTree>
    <p:extLst>
      <p:ext uri="{BB962C8B-B14F-4D97-AF65-F5344CB8AC3E}">
        <p14:creationId xmlns:p14="http://schemas.microsoft.com/office/powerpoint/2010/main" val="1132437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62E710-F150-4C4F-A212-E0C47AF5D88D}" type="datetimeFigureOut">
              <a:rPr lang="en-US" smtClean="0"/>
              <a:t>3/27/24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521A18-EC4C-2D40-907E-A1FFAE8F48A7}" type="slidenum">
              <a:rPr lang="en-US" smtClean="0"/>
              <a:t>‹#›</a:t>
            </a:fld>
            <a:endParaRPr lang="en-US"/>
          </a:p>
        </p:txBody>
      </p:sp>
    </p:spTree>
    <p:extLst>
      <p:ext uri="{BB962C8B-B14F-4D97-AF65-F5344CB8AC3E}">
        <p14:creationId xmlns:p14="http://schemas.microsoft.com/office/powerpoint/2010/main" val="3264048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62E710-F150-4C4F-A212-E0C47AF5D88D}" type="datetimeFigureOut">
              <a:rPr lang="en-US" smtClean="0"/>
              <a:t>3/27/24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521A18-EC4C-2D40-907E-A1FFAE8F48A7}" type="slidenum">
              <a:rPr lang="en-US" smtClean="0"/>
              <a:t>‹#›</a:t>
            </a:fld>
            <a:endParaRPr lang="en-US"/>
          </a:p>
        </p:txBody>
      </p:sp>
    </p:spTree>
    <p:extLst>
      <p:ext uri="{BB962C8B-B14F-4D97-AF65-F5344CB8AC3E}">
        <p14:creationId xmlns:p14="http://schemas.microsoft.com/office/powerpoint/2010/main" val="2973247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62E710-F150-4C4F-A212-E0C47AF5D88D}" type="datetimeFigureOut">
              <a:rPr lang="en-US" smtClean="0"/>
              <a:t>3/27/24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521A18-EC4C-2D40-907E-A1FFAE8F48A7}" type="slidenum">
              <a:rPr lang="en-US" smtClean="0"/>
              <a:t>‹#›</a:t>
            </a:fld>
            <a:endParaRPr lang="en-US"/>
          </a:p>
        </p:txBody>
      </p:sp>
    </p:spTree>
    <p:extLst>
      <p:ext uri="{BB962C8B-B14F-4D97-AF65-F5344CB8AC3E}">
        <p14:creationId xmlns:p14="http://schemas.microsoft.com/office/powerpoint/2010/main" val="1884416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F62E710-F150-4C4F-A212-E0C47AF5D88D}" type="datetimeFigureOut">
              <a:rPr lang="en-US" smtClean="0"/>
              <a:t>3/27/24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521A18-EC4C-2D40-907E-A1FFAE8F48A7}" type="slidenum">
              <a:rPr lang="en-US" smtClean="0"/>
              <a:t>‹#›</a:t>
            </a:fld>
            <a:endParaRPr lang="en-US"/>
          </a:p>
        </p:txBody>
      </p:sp>
    </p:spTree>
    <p:extLst>
      <p:ext uri="{BB962C8B-B14F-4D97-AF65-F5344CB8AC3E}">
        <p14:creationId xmlns:p14="http://schemas.microsoft.com/office/powerpoint/2010/main" val="1047303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F62E710-F150-4C4F-A212-E0C47AF5D88D}" type="datetimeFigureOut">
              <a:rPr lang="en-US" smtClean="0"/>
              <a:t>3/27/24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521A18-EC4C-2D40-907E-A1FFAE8F48A7}" type="slidenum">
              <a:rPr lang="en-US" smtClean="0"/>
              <a:t>‹#›</a:t>
            </a:fld>
            <a:endParaRPr lang="en-US"/>
          </a:p>
        </p:txBody>
      </p:sp>
    </p:spTree>
    <p:extLst>
      <p:ext uri="{BB962C8B-B14F-4D97-AF65-F5344CB8AC3E}">
        <p14:creationId xmlns:p14="http://schemas.microsoft.com/office/powerpoint/2010/main" val="1125519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F62E710-F150-4C4F-A212-E0C47AF5D88D}" type="datetimeFigureOut">
              <a:rPr lang="en-US" smtClean="0"/>
              <a:t>3/27/24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521A18-EC4C-2D40-907E-A1FFAE8F48A7}" type="slidenum">
              <a:rPr lang="en-US" smtClean="0"/>
              <a:t>‹#›</a:t>
            </a:fld>
            <a:endParaRPr lang="en-US"/>
          </a:p>
        </p:txBody>
      </p:sp>
    </p:spTree>
    <p:extLst>
      <p:ext uri="{BB962C8B-B14F-4D97-AF65-F5344CB8AC3E}">
        <p14:creationId xmlns:p14="http://schemas.microsoft.com/office/powerpoint/2010/main" val="1908784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62E710-F150-4C4F-A212-E0C47AF5D88D}" type="datetimeFigureOut">
              <a:rPr lang="en-US" smtClean="0"/>
              <a:t>3/27/24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521A18-EC4C-2D40-907E-A1FFAE8F48A7}" type="slidenum">
              <a:rPr lang="en-US" smtClean="0"/>
              <a:t>‹#›</a:t>
            </a:fld>
            <a:endParaRPr lang="en-US"/>
          </a:p>
        </p:txBody>
      </p:sp>
    </p:spTree>
    <p:extLst>
      <p:ext uri="{BB962C8B-B14F-4D97-AF65-F5344CB8AC3E}">
        <p14:creationId xmlns:p14="http://schemas.microsoft.com/office/powerpoint/2010/main" val="1122828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F62E710-F150-4C4F-A212-E0C47AF5D88D}" type="datetimeFigureOut">
              <a:rPr lang="en-US" smtClean="0"/>
              <a:t>3/27/24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521A18-EC4C-2D40-907E-A1FFAE8F48A7}" type="slidenum">
              <a:rPr lang="en-US" smtClean="0"/>
              <a:t>‹#›</a:t>
            </a:fld>
            <a:endParaRPr lang="en-US"/>
          </a:p>
        </p:txBody>
      </p:sp>
    </p:spTree>
    <p:extLst>
      <p:ext uri="{BB962C8B-B14F-4D97-AF65-F5344CB8AC3E}">
        <p14:creationId xmlns:p14="http://schemas.microsoft.com/office/powerpoint/2010/main" val="3341694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F62E710-F150-4C4F-A212-E0C47AF5D88D}" type="datetimeFigureOut">
              <a:rPr lang="en-US" smtClean="0"/>
              <a:t>3/27/24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521A18-EC4C-2D40-907E-A1FFAE8F48A7}" type="slidenum">
              <a:rPr lang="en-US" smtClean="0"/>
              <a:t>‹#›</a:t>
            </a:fld>
            <a:endParaRPr lang="en-US"/>
          </a:p>
        </p:txBody>
      </p:sp>
    </p:spTree>
    <p:extLst>
      <p:ext uri="{BB962C8B-B14F-4D97-AF65-F5344CB8AC3E}">
        <p14:creationId xmlns:p14="http://schemas.microsoft.com/office/powerpoint/2010/main" val="3314294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62E710-F150-4C4F-A212-E0C47AF5D88D}" type="datetimeFigureOut">
              <a:rPr lang="en-US" smtClean="0"/>
              <a:t>3/27/24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21A18-EC4C-2D40-907E-A1FFAE8F48A7}" type="slidenum">
              <a:rPr lang="en-US" smtClean="0"/>
              <a:t>‹#›</a:t>
            </a:fld>
            <a:endParaRPr lang="en-US"/>
          </a:p>
        </p:txBody>
      </p:sp>
    </p:spTree>
    <p:extLst>
      <p:ext uri="{BB962C8B-B14F-4D97-AF65-F5344CB8AC3E}">
        <p14:creationId xmlns:p14="http://schemas.microsoft.com/office/powerpoint/2010/main" val="92504290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80.png"/><Relationship Id="rId4" Type="http://schemas.openxmlformats.org/officeDocument/2006/relationships/image" Target="../media/image170.pn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40.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240.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20.png"/></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301.png"/><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290.png"/><Relationship Id="rId4" Type="http://schemas.openxmlformats.org/officeDocument/2006/relationships/image" Target="../media/image280.png"/></Relationships>
</file>

<file path=ppt/slides/_rels/slide2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0.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1.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hyperlink" Target="https://colab.research.google.com/github/byui-cse/cse280-course-notebooks/blob/main/examples/examples-w10-counting.ipynb" TargetMode="Externa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32.tif"/><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1.png"/><Relationship Id="rId7" Type="http://schemas.openxmlformats.org/officeDocument/2006/relationships/image" Target="../media/image53.png"/><Relationship Id="rId2"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2.png"/></Relationships>
</file>

<file path=ppt/slides/_rels/slide3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1.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image" Target="../media/image581.png"/><Relationship Id="rId1" Type="http://schemas.openxmlformats.org/officeDocument/2006/relationships/slideLayout" Target="../slideLayouts/slideLayout2.xml"/><Relationship Id="rId6" Type="http://schemas.openxmlformats.org/officeDocument/2006/relationships/image" Target="../media/image621.png"/><Relationship Id="rId5" Type="http://schemas.openxmlformats.org/officeDocument/2006/relationships/image" Target="../media/image611.png"/><Relationship Id="rId4" Type="http://schemas.openxmlformats.org/officeDocument/2006/relationships/image" Target="../media/image601.png"/></Relationships>
</file>

<file path=ppt/slides/_rels/slide48.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1.png"/><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00.png"/><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530.png"/><Relationship Id="rId4" Type="http://schemas.openxmlformats.org/officeDocument/2006/relationships/image" Target="../media/image520.png"/></Relationships>
</file>

<file path=ppt/slides/_rels/slide52.xml.rels><?xml version="1.0" encoding="UTF-8" standalone="yes"?>
<Relationships xmlns="http://schemas.openxmlformats.org/package/2006/relationships"><Relationship Id="rId3" Type="http://schemas.openxmlformats.org/officeDocument/2006/relationships/image" Target="../media/image561.png"/><Relationship Id="rId7" Type="http://schemas.openxmlformats.org/officeDocument/2006/relationships/image" Target="../media/image2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60.png"/><Relationship Id="rId4" Type="http://schemas.openxmlformats.org/officeDocument/2006/relationships/image" Target="../media/image570.png"/></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image" Target="../media/image590.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69.png"/><Relationship Id="rId4" Type="http://schemas.openxmlformats.org/officeDocument/2006/relationships/image" Target="../media/image680.png"/></Relationships>
</file>

<file path=ppt/slides/_rels/slide54.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721.png"/><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670.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2" Type="http://schemas.openxmlformats.org/officeDocument/2006/relationships/hyperlink" Target="https://play.kahoot.it/v2/?quizId=41548128-a339-4cfc-9df4-1a9304de81db"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411.png"/><Relationship Id="rId4" Type="http://schemas.openxmlformats.org/officeDocument/2006/relationships/image" Target="../media/image311.png"/></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83.png"/></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79.png"/><Relationship Id="rId4" Type="http://schemas.openxmlformats.org/officeDocument/2006/relationships/image" Target="../media/image88.png"/></Relationships>
</file>

<file path=ppt/slides/_rels/slide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colab.research.google.com/drive/19SlEcS0KGBjX7rTw6FpmMbT6kcIBgsMf#scrollTo=U_GxFcuGDtAr"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g"/><Relationship Id="rId1" Type="http://schemas.openxmlformats.org/officeDocument/2006/relationships/slideLayout" Target="../slideLayouts/slideLayout2.xml"/><Relationship Id="rId4" Type="http://schemas.openxmlformats.org/officeDocument/2006/relationships/hyperlink" Target="https://math.stackexchange.com/questions/2428759/why-does-order-matter-when-two-dice-are-rolled" TargetMode="External"/></Relationships>
</file>

<file path=ppt/slides/_rels/slide77.xml.rels><?xml version="1.0" encoding="UTF-8" standalone="yes"?>
<Relationships xmlns="http://schemas.openxmlformats.org/package/2006/relationships"><Relationship Id="rId2" Type="http://schemas.openxmlformats.org/officeDocument/2006/relationships/hyperlink" Target="https://colab.research.google.com/drive/19SlEcS0KGBjX7rTw6FpmMbT6kcIBgsMf#scrollTo=_U0JJflEIn7W"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7.tif"/><Relationship Id="rId5" Type="http://schemas.openxmlformats.org/officeDocument/2006/relationships/image" Target="../media/image17.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image" Target="../media/image5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fferent colors of board game dice">
            <a:extLst>
              <a:ext uri="{FF2B5EF4-FFF2-40B4-BE49-F238E27FC236}">
                <a16:creationId xmlns:a16="http://schemas.microsoft.com/office/drawing/2014/main" id="{3CF7E964-5D05-9050-2DBF-346ECAB0DB57}"/>
              </a:ext>
            </a:extLst>
          </p:cNvPr>
          <p:cNvPicPr>
            <a:picLocks noChangeAspect="1"/>
          </p:cNvPicPr>
          <p:nvPr/>
        </p:nvPicPr>
        <p:blipFill rotWithShape="1">
          <a:blip r:embed="rId2">
            <a:extLst>
              <a:ext uri="{28A0092B-C50C-407E-A947-70E740481C1C}">
                <a14:useLocalDpi xmlns:a14="http://schemas.microsoft.com/office/drawing/2010/main" val="0"/>
              </a:ext>
            </a:extLst>
          </a:blip>
          <a:srcRect r="950" b="1"/>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D2E1E17-9C8F-92FE-0A74-C5920910D511}"/>
              </a:ext>
            </a:extLst>
          </p:cNvPr>
          <p:cNvSpPr>
            <a:spLocks noGrp="1"/>
          </p:cNvSpPr>
          <p:nvPr>
            <p:ph type="ctrTitle"/>
          </p:nvPr>
        </p:nvSpPr>
        <p:spPr>
          <a:xfrm>
            <a:off x="7935402" y="743447"/>
            <a:ext cx="3445765" cy="3692028"/>
          </a:xfrm>
          <a:noFill/>
        </p:spPr>
        <p:txBody>
          <a:bodyPr>
            <a:normAutofit/>
          </a:bodyPr>
          <a:lstStyle/>
          <a:p>
            <a:pPr algn="l"/>
            <a:r>
              <a:rPr lang="en-US" sz="4800"/>
              <a:t>Introduction to Counting</a:t>
            </a:r>
          </a:p>
        </p:txBody>
      </p:sp>
      <p:sp>
        <p:nvSpPr>
          <p:cNvPr id="3" name="Subtitle 2">
            <a:extLst>
              <a:ext uri="{FF2B5EF4-FFF2-40B4-BE49-F238E27FC236}">
                <a16:creationId xmlns:a16="http://schemas.microsoft.com/office/drawing/2014/main" id="{419CFF51-9F5B-A9E2-271F-07DF63E18FE7}"/>
              </a:ext>
            </a:extLst>
          </p:cNvPr>
          <p:cNvSpPr>
            <a:spLocks noGrp="1"/>
          </p:cNvSpPr>
          <p:nvPr>
            <p:ph type="subTitle" idx="1"/>
          </p:nvPr>
        </p:nvSpPr>
        <p:spPr>
          <a:xfrm>
            <a:off x="7935403" y="4629234"/>
            <a:ext cx="3445766" cy="1485319"/>
          </a:xfrm>
          <a:noFill/>
        </p:spPr>
        <p:txBody>
          <a:bodyPr>
            <a:normAutofit fontScale="85000" lnSpcReduction="20000"/>
          </a:bodyPr>
          <a:lstStyle/>
          <a:p>
            <a:pPr algn="l"/>
            <a:r>
              <a:rPr lang="en-US" dirty="0"/>
              <a:t>Permutations and Combinations</a:t>
            </a:r>
          </a:p>
          <a:p>
            <a:pPr algn="l"/>
            <a:r>
              <a:rPr lang="en-US" dirty="0"/>
              <a:t>Multisets and Permutations w/Repetitions</a:t>
            </a:r>
          </a:p>
          <a:p>
            <a:pPr algn="l"/>
            <a:r>
              <a:rPr lang="en-US" b="1" dirty="0"/>
              <a:t>Inclusion-Exclusion Principle</a:t>
            </a:r>
          </a:p>
          <a:p>
            <a:pPr algn="l"/>
            <a:endParaRPr lang="en-US" dirty="0"/>
          </a:p>
        </p:txBody>
      </p:sp>
    </p:spTree>
    <p:extLst>
      <p:ext uri="{BB962C8B-B14F-4D97-AF65-F5344CB8AC3E}">
        <p14:creationId xmlns:p14="http://schemas.microsoft.com/office/powerpoint/2010/main" val="159128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A2D6-424B-4FB5-BA97-E230AE441C7C}"/>
              </a:ext>
            </a:extLst>
          </p:cNvPr>
          <p:cNvSpPr>
            <a:spLocks noGrp="1"/>
          </p:cNvSpPr>
          <p:nvPr>
            <p:ph type="title"/>
          </p:nvPr>
        </p:nvSpPr>
        <p:spPr/>
        <p:txBody>
          <a:bodyPr/>
          <a:lstStyle/>
          <a:p>
            <a:r>
              <a:rPr lang="en-US" dirty="0"/>
              <a:t>How many?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91C84C-5E0A-400E-BFDC-38045BF255A1}"/>
                  </a:ext>
                </a:extLst>
              </p:cNvPr>
              <p:cNvSpPr>
                <a:spLocks noGrp="1"/>
              </p:cNvSpPr>
              <p:nvPr>
                <p:ph idx="1"/>
              </p:nvPr>
            </p:nvSpPr>
            <p:spPr/>
            <p:txBody>
              <a:bodyPr>
                <a:normAutofit fontScale="92500" lnSpcReduction="20000"/>
              </a:bodyPr>
              <a:lstStyle/>
              <a:p>
                <a:r>
                  <a:rPr lang="en-US" dirty="0"/>
                  <a:t>How many possible bit strings of 8 bits?</a:t>
                </a:r>
              </a:p>
              <a:p>
                <a:pPr marL="0" indent="0">
                  <a:buNone/>
                </a:pPr>
                <a14:m>
                  <m:oMath xmlns:m="http://schemas.openxmlformats.org/officeDocument/2006/math">
                    <m:r>
                      <a:rPr lang="en-US" i="1" dirty="0" smtClean="0">
                        <a:latin typeface="Cambria Math" panose="02040503050406030204" pitchFamily="18" charset="0"/>
                      </a:rPr>
                      <m:t>2∗2∗2∗2∗2∗2∗2∗2 =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2</m:t>
                        </m:r>
                      </m:e>
                      <m:sup>
                        <m:r>
                          <a:rPr lang="en-US" b="0" i="1" dirty="0" smtClean="0">
                            <a:latin typeface="Cambria Math" panose="02040503050406030204" pitchFamily="18" charset="0"/>
                          </a:rPr>
                          <m:t>8</m:t>
                        </m:r>
                      </m:sup>
                    </m:sSup>
                    <m:r>
                      <a:rPr lang="en-US" i="1" dirty="0" smtClean="0">
                        <a:latin typeface="Cambria Math" panose="02040503050406030204" pitchFamily="18" charset="0"/>
                      </a:rPr>
                      <m:t>= 256</m:t>
                    </m:r>
                  </m:oMath>
                </a14:m>
                <a:r>
                  <a:rPr lang="en-US" dirty="0"/>
                  <a:t> </a:t>
                </a:r>
              </a:p>
              <a:p>
                <a:endParaRPr lang="en-US" dirty="0"/>
              </a:p>
              <a:p>
                <a:r>
                  <a:rPr lang="en-US" dirty="0"/>
                  <a:t>How many colors can be represented using </a:t>
                </a:r>
                <a:r>
                  <a:rPr lang="en-US" dirty="0" err="1"/>
                  <a:t>rgb</a:t>
                </a:r>
                <a:r>
                  <a:rPr lang="en-US" dirty="0"/>
                  <a:t>, where r, g, and b values are each represented with 8 bits?</a:t>
                </a:r>
              </a:p>
              <a:p>
                <a:pPr marL="0" indent="0">
                  <a:buNone/>
                </a:pPr>
                <a14:m>
                  <m:oMath xmlns:m="http://schemas.openxmlformats.org/officeDocument/2006/math">
                    <m:r>
                      <a:rPr lang="en-US" b="0" i="1" smtClean="0">
                        <a:latin typeface="Cambria Math" panose="02040503050406030204" pitchFamily="18" charset="0"/>
                      </a:rPr>
                      <m:t>256∗256∗256=</m:t>
                    </m:r>
                    <m:sSup>
                      <m:sSupPr>
                        <m:ctrlPr>
                          <a:rPr lang="en-US" b="0" i="1" smtClean="0">
                            <a:latin typeface="Cambria Math" panose="02040503050406030204" pitchFamily="18" charset="0"/>
                          </a:rPr>
                        </m:ctrlPr>
                      </m:sSupPr>
                      <m:e>
                        <m:r>
                          <a:rPr lang="en-US" b="0" i="1" smtClean="0">
                            <a:latin typeface="Cambria Math" panose="02040503050406030204" pitchFamily="18" charset="0"/>
                          </a:rPr>
                          <m:t>256</m:t>
                        </m:r>
                      </m:e>
                      <m:sup>
                        <m:r>
                          <a:rPr lang="en-US" b="0" i="1" smtClean="0">
                            <a:latin typeface="Cambria Math" panose="02040503050406030204" pitchFamily="18" charset="0"/>
                          </a:rPr>
                          <m:t>3</m:t>
                        </m:r>
                      </m:sup>
                    </m:sSup>
                    <m:r>
                      <a:rPr lang="en-US" b="0" i="1" smtClean="0">
                        <a:latin typeface="Cambria Math" panose="02040503050406030204" pitchFamily="18" charset="0"/>
                      </a:rPr>
                      <m:t>=16,777,216</m:t>
                    </m:r>
                  </m:oMath>
                </a14:m>
                <a:r>
                  <a:rPr lang="en-US" dirty="0"/>
                  <a:t> </a:t>
                </a:r>
              </a:p>
              <a:p>
                <a:pPr marL="0" indent="0">
                  <a:buNone/>
                </a:pPr>
                <a:endParaRPr lang="en-US" dirty="0"/>
              </a:p>
              <a:p>
                <a:pPr marL="0" indent="0">
                  <a:buNone/>
                </a:pPr>
                <a:r>
                  <a:rPr lang="en-US" dirty="0"/>
                  <a:t>How many colors with </a:t>
                </a:r>
                <a:r>
                  <a:rPr lang="en-US" dirty="0" err="1"/>
                  <a:t>rgba</a:t>
                </a:r>
                <a:r>
                  <a:rPr lang="en-US" dirty="0"/>
                  <a:t>? </a:t>
                </a:r>
              </a:p>
              <a:p>
                <a:pPr marL="0" indent="0">
                  <a:buNone/>
                </a:pPr>
                <a:endParaRPr lang="en-US" dirty="0"/>
              </a:p>
              <a:p>
                <a:pPr marL="0"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256</m:t>
                        </m:r>
                      </m:e>
                      <m:sup>
                        <m:r>
                          <a:rPr lang="en-US" b="0" i="1" smtClean="0">
                            <a:latin typeface="Cambria Math" panose="02040503050406030204" pitchFamily="18" charset="0"/>
                          </a:rPr>
                          <m:t>4</m:t>
                        </m:r>
                      </m:sup>
                    </m:sSup>
                    <m:r>
                      <a:rPr lang="en-US" b="0" i="1" smtClean="0">
                        <a:latin typeface="Cambria Math" panose="02040503050406030204" pitchFamily="18" charset="0"/>
                      </a:rPr>
                      <m:t>=4,294,967,296</m:t>
                    </m:r>
                  </m:oMath>
                </a14:m>
                <a:r>
                  <a:rPr lang="en-US" dirty="0"/>
                  <a:t>  </a:t>
                </a:r>
              </a:p>
              <a:p>
                <a:pPr marL="0" indent="0">
                  <a:buNone/>
                </a:pPr>
                <a:r>
                  <a:rPr lang="en-US" dirty="0"/>
                  <a:t>4 blocks of 8 bits each is 32 bits.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32</m:t>
                        </m:r>
                      </m:sup>
                    </m:sSup>
                    <m:r>
                      <a:rPr lang="en-US" b="0" i="1" smtClean="0">
                        <a:latin typeface="Cambria Math" panose="02040503050406030204" pitchFamily="18" charset="0"/>
                      </a:rPr>
                      <m:t>=4,294,967,296</m:t>
                    </m:r>
                  </m:oMath>
                </a14:m>
                <a:r>
                  <a:rPr lang="en-US" dirty="0"/>
                  <a:t> </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7191C84C-5E0A-400E-BFDC-38045BF255A1}"/>
                  </a:ext>
                </a:extLst>
              </p:cNvPr>
              <p:cNvSpPr>
                <a:spLocks noGrp="1" noRot="1" noChangeAspect="1" noMove="1" noResize="1" noEditPoints="1" noAdjustHandles="1" noChangeArrowheads="1" noChangeShapeType="1" noTextEdit="1"/>
              </p:cNvSpPr>
              <p:nvPr>
                <p:ph idx="1"/>
              </p:nvPr>
            </p:nvSpPr>
            <p:spPr>
              <a:blipFill>
                <a:blip r:embed="rId2"/>
                <a:stretch>
                  <a:fillRect l="-1086" t="-3488" r="-1448" b="-2326"/>
                </a:stretch>
              </a:blipFill>
            </p:spPr>
            <p:txBody>
              <a:bodyPr/>
              <a:lstStyle/>
              <a:p>
                <a:r>
                  <a:rPr lang="en-US">
                    <a:noFill/>
                  </a:rPr>
                  <a:t> </a:t>
                </a:r>
              </a:p>
            </p:txBody>
          </p:sp>
        </mc:Fallback>
      </mc:AlternateContent>
    </p:spTree>
    <p:extLst>
      <p:ext uri="{BB962C8B-B14F-4D97-AF65-F5344CB8AC3E}">
        <p14:creationId xmlns:p14="http://schemas.microsoft.com/office/powerpoint/2010/main" val="93085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D5794-F268-4EC0-8246-FF4E6B996130}"/>
              </a:ext>
            </a:extLst>
          </p:cNvPr>
          <p:cNvSpPr>
            <a:spLocks noGrp="1"/>
          </p:cNvSpPr>
          <p:nvPr>
            <p:ph type="title"/>
          </p:nvPr>
        </p:nvSpPr>
        <p:spPr/>
        <p:txBody>
          <a:bodyPr/>
          <a:lstStyle/>
          <a:p>
            <a:r>
              <a:rPr lang="en-US" dirty="0"/>
              <a:t>How many functions?</a:t>
            </a:r>
          </a:p>
        </p:txBody>
      </p:sp>
      <p:sp>
        <p:nvSpPr>
          <p:cNvPr id="3" name="Content Placeholder 2">
            <a:extLst>
              <a:ext uri="{FF2B5EF4-FFF2-40B4-BE49-F238E27FC236}">
                <a16:creationId xmlns:a16="http://schemas.microsoft.com/office/drawing/2014/main" id="{E58A236F-BDD7-4F85-9EF8-71E2F9FE12B8}"/>
              </a:ext>
            </a:extLst>
          </p:cNvPr>
          <p:cNvSpPr>
            <a:spLocks noGrp="1"/>
          </p:cNvSpPr>
          <p:nvPr>
            <p:ph idx="1"/>
          </p:nvPr>
        </p:nvSpPr>
        <p:spPr/>
        <p:txBody>
          <a:bodyPr/>
          <a:lstStyle/>
          <a:p>
            <a:pPr marL="0" indent="0">
              <a:buNone/>
            </a:pPr>
            <a:r>
              <a:rPr lang="en-US" dirty="0"/>
              <a:t>How many possible different functions from a set with three elements to a set with five elements?</a:t>
            </a:r>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A6C6F306-B78C-4F42-A607-4E3ED4347975}"/>
              </a:ext>
            </a:extLst>
          </p:cNvPr>
          <p:cNvSpPr txBox="1"/>
          <p:nvPr/>
        </p:nvSpPr>
        <p:spPr>
          <a:xfrm>
            <a:off x="1700981" y="3274142"/>
            <a:ext cx="341760" cy="1477328"/>
          </a:xfrm>
          <a:prstGeom prst="rect">
            <a:avLst/>
          </a:prstGeom>
          <a:noFill/>
        </p:spPr>
        <p:txBody>
          <a:bodyPr wrap="none" rtlCol="0">
            <a:spAutoFit/>
          </a:bodyPr>
          <a:lstStyle/>
          <a:p>
            <a:r>
              <a:rPr lang="en-US" dirty="0"/>
              <a:t>a</a:t>
            </a:r>
          </a:p>
          <a:p>
            <a:endParaRPr lang="en-US" dirty="0"/>
          </a:p>
          <a:p>
            <a:r>
              <a:rPr lang="en-US" dirty="0"/>
              <a:t>b</a:t>
            </a:r>
          </a:p>
          <a:p>
            <a:endParaRPr lang="en-US" dirty="0"/>
          </a:p>
          <a:p>
            <a:r>
              <a:rPr lang="en-US" dirty="0"/>
              <a:t>c</a:t>
            </a:r>
          </a:p>
        </p:txBody>
      </p:sp>
      <p:sp>
        <p:nvSpPr>
          <p:cNvPr id="5" name="TextBox 4">
            <a:extLst>
              <a:ext uri="{FF2B5EF4-FFF2-40B4-BE49-F238E27FC236}">
                <a16:creationId xmlns:a16="http://schemas.microsoft.com/office/drawing/2014/main" id="{99632D27-DD52-4F4A-B195-143E7015F345}"/>
              </a:ext>
            </a:extLst>
          </p:cNvPr>
          <p:cNvSpPr txBox="1"/>
          <p:nvPr/>
        </p:nvSpPr>
        <p:spPr>
          <a:xfrm>
            <a:off x="4041058" y="2720144"/>
            <a:ext cx="312906" cy="2585323"/>
          </a:xfrm>
          <a:prstGeom prst="rect">
            <a:avLst/>
          </a:prstGeom>
          <a:noFill/>
        </p:spPr>
        <p:txBody>
          <a:bodyPr wrap="none" rtlCol="0">
            <a:spAutoFit/>
          </a:bodyPr>
          <a:lstStyle/>
          <a:p>
            <a:r>
              <a:rPr lang="en-US" dirty="0"/>
              <a:t>1</a:t>
            </a:r>
          </a:p>
          <a:p>
            <a:endParaRPr lang="en-US" dirty="0"/>
          </a:p>
          <a:p>
            <a:r>
              <a:rPr lang="en-US" dirty="0"/>
              <a:t>2</a:t>
            </a:r>
          </a:p>
          <a:p>
            <a:endParaRPr lang="en-US" dirty="0"/>
          </a:p>
          <a:p>
            <a:r>
              <a:rPr lang="en-US" dirty="0"/>
              <a:t>3</a:t>
            </a:r>
          </a:p>
          <a:p>
            <a:endParaRPr lang="en-US" dirty="0"/>
          </a:p>
          <a:p>
            <a:r>
              <a:rPr lang="en-US" dirty="0"/>
              <a:t>4</a:t>
            </a:r>
          </a:p>
          <a:p>
            <a:endParaRPr lang="en-US" dirty="0"/>
          </a:p>
          <a:p>
            <a:r>
              <a:rPr lang="en-US" dirty="0"/>
              <a:t>5</a:t>
            </a:r>
          </a:p>
        </p:txBody>
      </p:sp>
      <p:cxnSp>
        <p:nvCxnSpPr>
          <p:cNvPr id="7" name="Straight Arrow Connector 6">
            <a:extLst>
              <a:ext uri="{FF2B5EF4-FFF2-40B4-BE49-F238E27FC236}">
                <a16:creationId xmlns:a16="http://schemas.microsoft.com/office/drawing/2014/main" id="{67F7DF7C-F84B-4614-86BB-77937A9B7282}"/>
              </a:ext>
            </a:extLst>
          </p:cNvPr>
          <p:cNvCxnSpPr>
            <a:cxnSpLocks/>
          </p:cNvCxnSpPr>
          <p:nvPr/>
        </p:nvCxnSpPr>
        <p:spPr>
          <a:xfrm flipV="1">
            <a:off x="2123768" y="2952528"/>
            <a:ext cx="1917290" cy="4764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28036B5-091B-46D2-9BB6-0FF441A0C940}"/>
              </a:ext>
            </a:extLst>
          </p:cNvPr>
          <p:cNvCxnSpPr>
            <a:cxnSpLocks/>
          </p:cNvCxnSpPr>
          <p:nvPr/>
        </p:nvCxnSpPr>
        <p:spPr>
          <a:xfrm flipV="1">
            <a:off x="2123767" y="3524415"/>
            <a:ext cx="1875658" cy="4883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FC2EF7A-1DB2-4B37-BFEB-37A2AC30D4F0}"/>
              </a:ext>
            </a:extLst>
          </p:cNvPr>
          <p:cNvCxnSpPr/>
          <p:nvPr/>
        </p:nvCxnSpPr>
        <p:spPr>
          <a:xfrm flipV="1">
            <a:off x="2103166" y="4126468"/>
            <a:ext cx="1818967" cy="4203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A2920C6-DA43-4B22-ACCE-CF79D7653B18}"/>
              </a:ext>
            </a:extLst>
          </p:cNvPr>
          <p:cNvCxnSpPr>
            <a:cxnSpLocks/>
          </p:cNvCxnSpPr>
          <p:nvPr/>
        </p:nvCxnSpPr>
        <p:spPr>
          <a:xfrm flipV="1">
            <a:off x="2099433" y="3448557"/>
            <a:ext cx="1998317" cy="568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F690BB-0A41-40FB-BCBD-C6B1A04175E8}"/>
              </a:ext>
            </a:extLst>
          </p:cNvPr>
          <p:cNvCxnSpPr>
            <a:cxnSpLocks/>
          </p:cNvCxnSpPr>
          <p:nvPr/>
        </p:nvCxnSpPr>
        <p:spPr>
          <a:xfrm flipV="1">
            <a:off x="2075099" y="3062604"/>
            <a:ext cx="1948661" cy="9483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F15F857-1682-4CEB-8C9E-D2CAC9F2A237}"/>
              </a:ext>
            </a:extLst>
          </p:cNvPr>
          <p:cNvCxnSpPr>
            <a:cxnSpLocks/>
          </p:cNvCxnSpPr>
          <p:nvPr/>
        </p:nvCxnSpPr>
        <p:spPr>
          <a:xfrm>
            <a:off x="2042741" y="4584850"/>
            <a:ext cx="1998317" cy="4316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30ACEC-047D-43E2-A807-090841C5445B}"/>
              </a:ext>
            </a:extLst>
          </p:cNvPr>
          <p:cNvCxnSpPr>
            <a:cxnSpLocks/>
            <a:endCxn id="5" idx="1"/>
          </p:cNvCxnSpPr>
          <p:nvPr/>
        </p:nvCxnSpPr>
        <p:spPr>
          <a:xfrm>
            <a:off x="2099432" y="3485832"/>
            <a:ext cx="1941626" cy="5269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21C2EF-BC9A-4CFB-B943-B9B0C0D16749}"/>
              </a:ext>
            </a:extLst>
          </p:cNvPr>
          <p:cNvCxnSpPr>
            <a:cxnSpLocks/>
            <a:endCxn id="5" idx="1"/>
          </p:cNvCxnSpPr>
          <p:nvPr/>
        </p:nvCxnSpPr>
        <p:spPr>
          <a:xfrm flipV="1">
            <a:off x="2042741" y="4012806"/>
            <a:ext cx="1998317" cy="260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C819838-F6FE-44DE-BBBD-525F3F3E9012}"/>
              </a:ext>
            </a:extLst>
          </p:cNvPr>
          <p:cNvCxnSpPr>
            <a:cxnSpLocks/>
            <a:endCxn id="5" idx="1"/>
          </p:cNvCxnSpPr>
          <p:nvPr/>
        </p:nvCxnSpPr>
        <p:spPr>
          <a:xfrm flipV="1">
            <a:off x="1993579" y="4012806"/>
            <a:ext cx="2047479" cy="5530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BEA131E-A588-4004-92C0-EAACDEA5026B}"/>
              </a:ext>
            </a:extLst>
          </p:cNvPr>
          <p:cNvSpPr txBox="1"/>
          <p:nvPr/>
        </p:nvSpPr>
        <p:spPr>
          <a:xfrm>
            <a:off x="1327650" y="3300186"/>
            <a:ext cx="312906" cy="1477328"/>
          </a:xfrm>
          <a:prstGeom prst="rect">
            <a:avLst/>
          </a:prstGeom>
          <a:noFill/>
        </p:spPr>
        <p:txBody>
          <a:bodyPr wrap="none" rtlCol="0">
            <a:spAutoFit/>
          </a:bodyPr>
          <a:lstStyle/>
          <a:p>
            <a:r>
              <a:rPr lang="en-US" dirty="0"/>
              <a:t>5</a:t>
            </a:r>
          </a:p>
          <a:p>
            <a:endParaRPr lang="en-US" dirty="0"/>
          </a:p>
          <a:p>
            <a:r>
              <a:rPr lang="en-US" dirty="0"/>
              <a:t>5</a:t>
            </a:r>
          </a:p>
          <a:p>
            <a:endParaRPr lang="en-US" dirty="0"/>
          </a:p>
          <a:p>
            <a:r>
              <a:rPr lang="en-US" dirty="0"/>
              <a:t>5</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FFD93D9-B262-4827-AADC-B2EC5E5B652A}"/>
                  </a:ext>
                </a:extLst>
              </p:cNvPr>
              <p:cNvSpPr txBox="1"/>
              <p:nvPr/>
            </p:nvSpPr>
            <p:spPr>
              <a:xfrm>
                <a:off x="5916715" y="2655366"/>
                <a:ext cx="269650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 ∗ 5 ∗ 5 = </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5</m:t>
                          </m:r>
                        </m:e>
                        <m:sup>
                          <m:r>
                            <a:rPr lang="en-US" i="1" dirty="0" smtClean="0">
                              <a:latin typeface="Cambria Math" panose="02040503050406030204" pitchFamily="18" charset="0"/>
                            </a:rPr>
                            <m:t>3</m:t>
                          </m:r>
                        </m:sup>
                      </m:sSup>
                      <m:r>
                        <a:rPr lang="en-US" i="1" dirty="0" smtClean="0">
                          <a:latin typeface="Cambria Math" panose="02040503050406030204" pitchFamily="18" charset="0"/>
                        </a:rPr>
                        <m:t>= 125</m:t>
                      </m:r>
                    </m:oMath>
                  </m:oMathPara>
                </a14:m>
                <a:endParaRPr lang="en-US" dirty="0"/>
              </a:p>
            </p:txBody>
          </p:sp>
        </mc:Choice>
        <mc:Fallback xmlns="">
          <p:sp>
            <p:nvSpPr>
              <p:cNvPr id="27" name="TextBox 26">
                <a:extLst>
                  <a:ext uri="{FF2B5EF4-FFF2-40B4-BE49-F238E27FC236}">
                    <a16:creationId xmlns:a16="http://schemas.microsoft.com/office/drawing/2014/main" id="{6FFD93D9-B262-4827-AADC-B2EC5E5B652A}"/>
                  </a:ext>
                </a:extLst>
              </p:cNvPr>
              <p:cNvSpPr txBox="1">
                <a:spLocks noRot="1" noChangeAspect="1" noMove="1" noResize="1" noEditPoints="1" noAdjustHandles="1" noChangeArrowheads="1" noChangeShapeType="1" noTextEdit="1"/>
              </p:cNvSpPr>
              <p:nvPr/>
            </p:nvSpPr>
            <p:spPr>
              <a:xfrm>
                <a:off x="5916715" y="2655366"/>
                <a:ext cx="2696507" cy="369332"/>
              </a:xfrm>
              <a:prstGeom prst="rect">
                <a:avLst/>
              </a:prstGeom>
              <a:blipFill>
                <a:blip r:embed="rId2"/>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FCA1008F-DE3D-491F-BD9F-BB9E36C7874A}"/>
              </a:ext>
            </a:extLst>
          </p:cNvPr>
          <p:cNvSpPr txBox="1"/>
          <p:nvPr/>
        </p:nvSpPr>
        <p:spPr>
          <a:xfrm>
            <a:off x="5916715" y="3618911"/>
            <a:ext cx="4932761" cy="369332"/>
          </a:xfrm>
          <a:prstGeom prst="rect">
            <a:avLst/>
          </a:prstGeom>
          <a:noFill/>
        </p:spPr>
        <p:txBody>
          <a:bodyPr wrap="none" rtlCol="0">
            <a:spAutoFit/>
          </a:bodyPr>
          <a:lstStyle/>
          <a:p>
            <a:r>
              <a:rPr lang="en-US" dirty="0"/>
              <a:t>How many different </a:t>
            </a:r>
            <a:r>
              <a:rPr lang="en-US" b="1" dirty="0"/>
              <a:t>one-to-one</a:t>
            </a:r>
            <a:r>
              <a:rPr lang="en-US" dirty="0"/>
              <a:t> functions?</a:t>
            </a:r>
          </a:p>
        </p:txBody>
      </p:sp>
      <p:sp>
        <p:nvSpPr>
          <p:cNvPr id="29" name="TextBox 28">
            <a:extLst>
              <a:ext uri="{FF2B5EF4-FFF2-40B4-BE49-F238E27FC236}">
                <a16:creationId xmlns:a16="http://schemas.microsoft.com/office/drawing/2014/main" id="{C7443807-D41D-4C24-81D7-CF005E4B5D6C}"/>
              </a:ext>
            </a:extLst>
          </p:cNvPr>
          <p:cNvSpPr txBox="1"/>
          <p:nvPr/>
        </p:nvSpPr>
        <p:spPr>
          <a:xfrm>
            <a:off x="1331383" y="3300186"/>
            <a:ext cx="312906" cy="1477328"/>
          </a:xfrm>
          <a:prstGeom prst="rect">
            <a:avLst/>
          </a:prstGeom>
          <a:noFill/>
        </p:spPr>
        <p:txBody>
          <a:bodyPr wrap="none" rtlCol="0">
            <a:spAutoFit/>
          </a:bodyPr>
          <a:lstStyle/>
          <a:p>
            <a:r>
              <a:rPr lang="en-US" dirty="0"/>
              <a:t>5</a:t>
            </a:r>
          </a:p>
          <a:p>
            <a:endParaRPr lang="en-US" dirty="0"/>
          </a:p>
          <a:p>
            <a:r>
              <a:rPr lang="en-US" dirty="0"/>
              <a:t>4</a:t>
            </a:r>
          </a:p>
          <a:p>
            <a:endParaRPr lang="en-US" dirty="0"/>
          </a:p>
          <a:p>
            <a:r>
              <a:rPr lang="en-US" dirty="0"/>
              <a:t>3</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49B8827-A800-44B4-858C-994BD9D7DC43}"/>
                  </a:ext>
                </a:extLst>
              </p:cNvPr>
              <p:cNvSpPr txBox="1"/>
              <p:nvPr/>
            </p:nvSpPr>
            <p:spPr>
              <a:xfrm>
                <a:off x="5916715" y="4219250"/>
                <a:ext cx="177484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 ∗</m:t>
                      </m:r>
                      <m:r>
                        <a:rPr lang="en-US" b="0" i="1" dirty="0" smtClean="0">
                          <a:latin typeface="Cambria Math" panose="02040503050406030204" pitchFamily="18" charset="0"/>
                        </a:rPr>
                        <m:t>4</m:t>
                      </m:r>
                      <m:r>
                        <a:rPr lang="en-US" i="1" dirty="0" smtClean="0">
                          <a:latin typeface="Cambria Math" panose="02040503050406030204" pitchFamily="18" charset="0"/>
                        </a:rPr>
                        <m:t> ∗</m:t>
                      </m:r>
                      <m:r>
                        <a:rPr lang="en-US" b="0" i="1" dirty="0" smtClean="0">
                          <a:latin typeface="Cambria Math" panose="02040503050406030204" pitchFamily="18" charset="0"/>
                        </a:rPr>
                        <m:t>3</m:t>
                      </m:r>
                      <m:r>
                        <a:rPr lang="en-US" i="1" dirty="0" smtClean="0">
                          <a:latin typeface="Cambria Math" panose="02040503050406030204" pitchFamily="18" charset="0"/>
                        </a:rPr>
                        <m:t> =</m:t>
                      </m:r>
                      <m:r>
                        <a:rPr lang="en-US" b="0" i="1" dirty="0" smtClean="0">
                          <a:latin typeface="Cambria Math" panose="02040503050406030204" pitchFamily="18" charset="0"/>
                        </a:rPr>
                        <m:t>60</m:t>
                      </m:r>
                    </m:oMath>
                  </m:oMathPara>
                </a14:m>
                <a:endParaRPr lang="en-US" dirty="0"/>
              </a:p>
            </p:txBody>
          </p:sp>
        </mc:Choice>
        <mc:Fallback xmlns="">
          <p:sp>
            <p:nvSpPr>
              <p:cNvPr id="30" name="TextBox 29">
                <a:extLst>
                  <a:ext uri="{FF2B5EF4-FFF2-40B4-BE49-F238E27FC236}">
                    <a16:creationId xmlns:a16="http://schemas.microsoft.com/office/drawing/2014/main" id="{F49B8827-A800-44B4-858C-994BD9D7DC43}"/>
                  </a:ext>
                </a:extLst>
              </p:cNvPr>
              <p:cNvSpPr txBox="1">
                <a:spLocks noRot="1" noChangeAspect="1" noMove="1" noResize="1" noEditPoints="1" noAdjustHandles="1" noChangeArrowheads="1" noChangeShapeType="1" noTextEdit="1"/>
              </p:cNvSpPr>
              <p:nvPr/>
            </p:nvSpPr>
            <p:spPr>
              <a:xfrm>
                <a:off x="5916715" y="4219250"/>
                <a:ext cx="1774845" cy="369332"/>
              </a:xfrm>
              <a:prstGeom prst="rect">
                <a:avLst/>
              </a:prstGeom>
              <a:blipFill>
                <a:blip r:embed="rId3"/>
                <a:stretch>
                  <a:fillRect/>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F1FEFE61-6F7F-43A9-B4AB-23E3DA7A22C0}"/>
              </a:ext>
            </a:extLst>
          </p:cNvPr>
          <p:cNvSpPr txBox="1"/>
          <p:nvPr/>
        </p:nvSpPr>
        <p:spPr>
          <a:xfrm>
            <a:off x="5916715" y="4880623"/>
            <a:ext cx="4166525" cy="369332"/>
          </a:xfrm>
          <a:prstGeom prst="rect">
            <a:avLst/>
          </a:prstGeom>
          <a:noFill/>
        </p:spPr>
        <p:txBody>
          <a:bodyPr wrap="none" rtlCol="0">
            <a:spAutoFit/>
          </a:bodyPr>
          <a:lstStyle/>
          <a:p>
            <a:r>
              <a:rPr lang="en-US" dirty="0"/>
              <a:t>How many different </a:t>
            </a:r>
            <a:r>
              <a:rPr lang="en-US" b="1" dirty="0"/>
              <a:t>onto</a:t>
            </a:r>
            <a:r>
              <a:rPr lang="en-US" dirty="0"/>
              <a:t> functions?</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4A51DF8-12A4-40C8-B5F4-D4EA4C0940CC}"/>
                  </a:ext>
                </a:extLst>
              </p:cNvPr>
              <p:cNvSpPr txBox="1"/>
              <p:nvPr/>
            </p:nvSpPr>
            <p:spPr>
              <a:xfrm>
                <a:off x="5916715" y="5320276"/>
                <a:ext cx="5630155" cy="1200329"/>
              </a:xfrm>
              <a:prstGeom prst="rect">
                <a:avLst/>
              </a:prstGeom>
              <a:noFill/>
            </p:spPr>
            <p:txBody>
              <a:bodyPr wrap="square" rtlCol="0">
                <a:spAutoFit/>
              </a:bodyPr>
              <a:lstStyle/>
              <a:p>
                <a:r>
                  <a:rPr lang="en-US" dirty="0"/>
                  <a:t>None, there are only three elements in the domain but five in the codomain.</a:t>
                </a:r>
              </a:p>
              <a:p>
                <a:r>
                  <a:rPr lang="en-US" dirty="0"/>
                  <a:t>	</a:t>
                </a:r>
              </a:p>
              <a:p>
                <a:r>
                  <a:rPr lang="en-US" dirty="0"/>
                  <a:t>	range </a:t>
                </a:r>
                <a14:m>
                  <m:oMath xmlns:m="http://schemas.openxmlformats.org/officeDocument/2006/math">
                    <m:r>
                      <a:rPr lang="en-US" b="0" i="1" smtClean="0">
                        <a:latin typeface="Cambria Math" panose="02040503050406030204" pitchFamily="18" charset="0"/>
                      </a:rPr>
                      <m:t>≠</m:t>
                    </m:r>
                  </m:oMath>
                </a14:m>
                <a:r>
                  <a:rPr lang="en-US" dirty="0"/>
                  <a:t> codomain</a:t>
                </a:r>
              </a:p>
            </p:txBody>
          </p:sp>
        </mc:Choice>
        <mc:Fallback xmlns="">
          <p:sp>
            <p:nvSpPr>
              <p:cNvPr id="32" name="TextBox 31">
                <a:extLst>
                  <a:ext uri="{FF2B5EF4-FFF2-40B4-BE49-F238E27FC236}">
                    <a16:creationId xmlns:a16="http://schemas.microsoft.com/office/drawing/2014/main" id="{44A51DF8-12A4-40C8-B5F4-D4EA4C0940CC}"/>
                  </a:ext>
                </a:extLst>
              </p:cNvPr>
              <p:cNvSpPr txBox="1">
                <a:spLocks noRot="1" noChangeAspect="1" noMove="1" noResize="1" noEditPoints="1" noAdjustHandles="1" noChangeArrowheads="1" noChangeShapeType="1" noTextEdit="1"/>
              </p:cNvSpPr>
              <p:nvPr/>
            </p:nvSpPr>
            <p:spPr>
              <a:xfrm>
                <a:off x="5916715" y="5320276"/>
                <a:ext cx="5630155" cy="1200329"/>
              </a:xfrm>
              <a:prstGeom prst="rect">
                <a:avLst/>
              </a:prstGeom>
              <a:blipFill>
                <a:blip r:embed="rId4"/>
                <a:stretch>
                  <a:fillRect l="-975" t="-3046" b="-7107"/>
                </a:stretch>
              </a:blipFill>
            </p:spPr>
            <p:txBody>
              <a:bodyPr/>
              <a:lstStyle/>
              <a:p>
                <a:r>
                  <a:rPr lang="en-US">
                    <a:noFill/>
                  </a:rPr>
                  <a:t> </a:t>
                </a:r>
              </a:p>
            </p:txBody>
          </p:sp>
        </mc:Fallback>
      </mc:AlternateContent>
    </p:spTree>
    <p:extLst>
      <p:ext uri="{BB962C8B-B14F-4D97-AF65-F5344CB8AC3E}">
        <p14:creationId xmlns:p14="http://schemas.microsoft.com/office/powerpoint/2010/main" val="117870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7"/>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9"/>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2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par>
                                <p:cTn id="71" presetID="1" presetClass="exit" presetSubtype="0" fill="hold" grpId="1" nodeType="withEffect">
                                  <p:stCondLst>
                                    <p:cond delay="0"/>
                                  </p:stCondLst>
                                  <p:childTnLst>
                                    <p:set>
                                      <p:cBhvr>
                                        <p:cTn id="72" dur="1" fill="hold">
                                          <p:stCondLst>
                                            <p:cond delay="0"/>
                                          </p:stCondLst>
                                        </p:cTn>
                                        <p:tgtEl>
                                          <p:spTgt spid="2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6" grpId="0"/>
      <p:bldP spid="26" grpId="1"/>
      <p:bldP spid="27" grpId="0"/>
      <p:bldP spid="28" grpId="0"/>
      <p:bldP spid="29" grpId="0"/>
      <p:bldP spid="30" grpId="0"/>
      <p:bldP spid="31"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8E0292-0A26-4AAB-8A00-172D5DE33B64}"/>
                  </a:ext>
                </a:extLst>
              </p:cNvPr>
              <p:cNvSpPr>
                <a:spLocks noGrp="1"/>
              </p:cNvSpPr>
              <p:nvPr>
                <p:ph idx="1"/>
              </p:nvPr>
            </p:nvSpPr>
            <p:spPr/>
            <p:txBody>
              <a:bodyPr>
                <a:normAutofit lnSpcReduction="10000"/>
              </a:bodyPr>
              <a:lstStyle/>
              <a:p>
                <a:r>
                  <a:rPr lang="en-US" dirty="0"/>
                  <a:t>Sum Rule – </a:t>
                </a:r>
                <a:r>
                  <a:rPr lang="en-US" b="1" dirty="0"/>
                  <a:t>either-or</a:t>
                </a:r>
                <a:endParaRPr lang="en-US" dirty="0"/>
              </a:p>
              <a:p>
                <a:pPr lvl="1"/>
                <a:r>
                  <a:rPr lang="en-US" dirty="0"/>
                  <a:t>If a task can be done in </a:t>
                </a:r>
                <a:r>
                  <a:rPr lang="en-US" b="1" dirty="0"/>
                  <a:t>either</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oMath>
                </a14:m>
                <a:r>
                  <a:rPr lang="en-US" dirty="0"/>
                  <a:t> </a:t>
                </a:r>
                <a:r>
                  <a:rPr lang="en-US" b="1" dirty="0"/>
                  <a:t>or</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a14:m>
                <a:r>
                  <a:rPr lang="en-US" dirty="0"/>
                  <a:t> ways, where none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oMath>
                </a14:m>
                <a:r>
                  <a:rPr lang="en-US" dirty="0"/>
                  <a:t> ways overlaps with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a14:m>
                <a:r>
                  <a:rPr lang="en-US" dirty="0"/>
                  <a:t> ways, then there are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a14:m>
                <a:r>
                  <a:rPr lang="en-US" dirty="0"/>
                  <a:t> ways to do the task.</a:t>
                </a:r>
              </a:p>
              <a:p>
                <a:pPr lvl="1"/>
                <a:endParaRPr lang="en-US" dirty="0"/>
              </a:p>
              <a:p>
                <a:pPr lvl="1"/>
                <a:r>
                  <a:rPr lang="en-US" dirty="0"/>
                  <a:t>Examples:</a:t>
                </a:r>
              </a:p>
              <a:p>
                <a:pPr lvl="2"/>
                <a:r>
                  <a:rPr lang="en-US" dirty="0"/>
                  <a:t>How many ways to choose one letter if there are 5 vowels and 21 consonants?</a:t>
                </a:r>
              </a:p>
              <a:p>
                <a:pPr marL="1371600" lvl="3" indent="0">
                  <a:buNone/>
                </a:pPr>
                <a:r>
                  <a:rPr lang="en-US" dirty="0"/>
                  <a:t>5 + 21 = 26         (Choose one vowel OR one consonant)</a:t>
                </a:r>
              </a:p>
              <a:p>
                <a:pPr lvl="2"/>
                <a:r>
                  <a:rPr lang="en-US" dirty="0"/>
                  <a:t>How many ways to choose one vowel AND one consonant?</a:t>
                </a:r>
              </a:p>
              <a:p>
                <a:pPr marL="1371600" lvl="3" indent="0">
                  <a:buNone/>
                </a:pPr>
                <a:r>
                  <a:rPr lang="en-US" dirty="0"/>
                  <a:t>5 * 21 = 105</a:t>
                </a:r>
              </a:p>
              <a:p>
                <a:pPr lvl="2"/>
                <a:r>
                  <a:rPr lang="en-US" dirty="0"/>
                  <a:t>Suppose you can choose a final project from one of three lists. The first list contains 10 different projects, the second list contains 12 different projects, and the third list contains 5 different projects. How many possible projects are there to choose from?</a:t>
                </a:r>
              </a:p>
              <a:p>
                <a:pPr marL="1371600" lvl="3" indent="0">
                  <a:buNone/>
                </a:pPr>
                <a:r>
                  <a:rPr lang="en-US" dirty="0"/>
                  <a:t>10 + 12 + 5 = 27</a:t>
                </a:r>
              </a:p>
            </p:txBody>
          </p:sp>
        </mc:Choice>
        <mc:Fallback xmlns="">
          <p:sp>
            <p:nvSpPr>
              <p:cNvPr id="3" name="Content Placeholder 2">
                <a:extLst>
                  <a:ext uri="{FF2B5EF4-FFF2-40B4-BE49-F238E27FC236}">
                    <a16:creationId xmlns:a16="http://schemas.microsoft.com/office/drawing/2014/main" id="{D68E0292-0A26-4AAB-8A00-172D5DE33B64}"/>
                  </a:ext>
                </a:extLst>
              </p:cNvPr>
              <p:cNvSpPr>
                <a:spLocks noGrp="1" noRot="1" noChangeAspect="1" noMove="1" noResize="1" noEditPoints="1" noAdjustHandles="1" noChangeArrowheads="1" noChangeShapeType="1" noTextEdit="1"/>
              </p:cNvSpPr>
              <p:nvPr>
                <p:ph idx="1"/>
              </p:nvPr>
            </p:nvSpPr>
            <p:spPr>
              <a:blipFill>
                <a:blip r:embed="rId2"/>
                <a:stretch>
                  <a:fillRect l="-324" t="-1436" r="-84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FA5AE94B-98E2-4ADA-A62A-054DEDC6D18A}"/>
              </a:ext>
            </a:extLst>
          </p:cNvPr>
          <p:cNvSpPr txBox="1">
            <a:spLocks/>
          </p:cNvSpPr>
          <p:nvPr/>
        </p:nvSpPr>
        <p:spPr>
          <a:xfrm>
            <a:off x="645129" y="395394"/>
            <a:ext cx="9404723" cy="894819"/>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Sum Rule</a:t>
            </a:r>
          </a:p>
        </p:txBody>
      </p:sp>
      <p:sp>
        <p:nvSpPr>
          <p:cNvPr id="5" name="TextBox 4">
            <a:extLst>
              <a:ext uri="{FF2B5EF4-FFF2-40B4-BE49-F238E27FC236}">
                <a16:creationId xmlns:a16="http://schemas.microsoft.com/office/drawing/2014/main" id="{39E87344-E3E0-4582-9545-997BF6A24E80}"/>
              </a:ext>
            </a:extLst>
          </p:cNvPr>
          <p:cNvSpPr txBox="1"/>
          <p:nvPr/>
        </p:nvSpPr>
        <p:spPr>
          <a:xfrm>
            <a:off x="0" y="6620361"/>
            <a:ext cx="5168403" cy="230832"/>
          </a:xfrm>
          <a:prstGeom prst="rect">
            <a:avLst/>
          </a:prstGeom>
          <a:noFill/>
        </p:spPr>
        <p:txBody>
          <a:bodyPr wrap="none" rtlCol="0">
            <a:spAutoFit/>
          </a:bodyPr>
          <a:lstStyle/>
          <a:p>
            <a:r>
              <a:rPr lang="en-US" sz="900" dirty="0"/>
              <a:t>Rosen, Kenneth. </a:t>
            </a:r>
            <a:r>
              <a:rPr lang="en-US" sz="900" i="1" dirty="0"/>
              <a:t>Discrete Mathematics and Its Applications, 7th Edition</a:t>
            </a:r>
            <a:r>
              <a:rPr lang="en-US" sz="900" dirty="0"/>
              <a:t>. McGraw-Hill, 2012</a:t>
            </a:r>
          </a:p>
        </p:txBody>
      </p:sp>
    </p:spTree>
    <p:extLst>
      <p:ext uri="{BB962C8B-B14F-4D97-AF65-F5344CB8AC3E}">
        <p14:creationId xmlns:p14="http://schemas.microsoft.com/office/powerpoint/2010/main" val="146463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E441-E876-2E00-AA80-FAA3FA335FC2}"/>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FA21E5A5-9148-918E-DBB1-96ABC93D5AA4}"/>
              </a:ext>
            </a:extLst>
          </p:cNvPr>
          <p:cNvSpPr>
            <a:spLocks noGrp="1"/>
          </p:cNvSpPr>
          <p:nvPr>
            <p:ph idx="1"/>
          </p:nvPr>
        </p:nvSpPr>
        <p:spPr/>
        <p:txBody>
          <a:bodyPr/>
          <a:lstStyle/>
          <a:p>
            <a:pPr marL="0" indent="0">
              <a:buNone/>
            </a:pPr>
            <a:r>
              <a:rPr lang="en-US" dirty="0"/>
              <a:t>How many possible license plates are there given the following constraints:</a:t>
            </a:r>
          </a:p>
          <a:p>
            <a:pPr marL="0" indent="0">
              <a:buNone/>
            </a:pPr>
            <a:endParaRPr lang="en-US" dirty="0"/>
          </a:p>
          <a:p>
            <a:pPr marL="0" indent="0">
              <a:buNone/>
            </a:pPr>
            <a:r>
              <a:rPr lang="en-US" dirty="0"/>
              <a:t>Each character can be a capital letter or a digit except for 0 and 1.</a:t>
            </a:r>
          </a:p>
          <a:p>
            <a:pPr marL="0" indent="0">
              <a:buNone/>
            </a:pPr>
            <a:r>
              <a:rPr lang="en-US" dirty="0"/>
              <a:t>Must have 7 characters.</a:t>
            </a:r>
          </a:p>
          <a:p>
            <a:pPr marL="0" indent="0">
              <a:buNone/>
            </a:pPr>
            <a:r>
              <a:rPr lang="en-US" dirty="0"/>
              <a:t>Must begin with a letter.</a:t>
            </a:r>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D1C52D3-303C-4B35-EB64-9E2BE88715C3}"/>
                  </a:ext>
                </a:extLst>
              </p:cNvPr>
              <p:cNvSpPr txBox="1"/>
              <p:nvPr/>
            </p:nvSpPr>
            <p:spPr>
              <a:xfrm>
                <a:off x="4713277" y="5576493"/>
                <a:ext cx="62776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26∗34∗34∗34∗34∗34∗34=26∗</m:t>
                      </m:r>
                      <m:sSup>
                        <m:sSupPr>
                          <m:ctrlPr>
                            <a:rPr lang="en-US" b="0" i="1" smtClean="0">
                              <a:latin typeface="Cambria Math" panose="02040503050406030204" pitchFamily="18" charset="0"/>
                            </a:rPr>
                          </m:ctrlPr>
                        </m:sSupPr>
                        <m:e>
                          <m:r>
                            <a:rPr lang="en-US" b="0" i="1" smtClean="0">
                              <a:latin typeface="Cambria Math" panose="02040503050406030204" pitchFamily="18" charset="0"/>
                            </a:rPr>
                            <m:t>34</m:t>
                          </m:r>
                        </m:e>
                        <m:sup>
                          <m:r>
                            <a:rPr lang="en-US" b="0" i="1" smtClean="0">
                              <a:latin typeface="Cambria Math" panose="02040503050406030204" pitchFamily="18" charset="0"/>
                            </a:rPr>
                            <m:t>6</m:t>
                          </m:r>
                        </m:sup>
                      </m:sSup>
                      <m:r>
                        <a:rPr lang="en-US" i="1">
                          <a:latin typeface="Cambria Math" panose="02040503050406030204" pitchFamily="18" charset="0"/>
                        </a:rPr>
                        <m:t>=40</m:t>
                      </m:r>
                      <m:r>
                        <a:rPr lang="en-US" b="0" i="1" smtClean="0">
                          <a:latin typeface="Cambria Math" panose="02040503050406030204" pitchFamily="18" charset="0"/>
                        </a:rPr>
                        <m:t>,</m:t>
                      </m:r>
                      <m:r>
                        <a:rPr lang="en-US" i="1">
                          <a:latin typeface="Cambria Math" panose="02040503050406030204" pitchFamily="18" charset="0"/>
                        </a:rPr>
                        <m:t>164</m:t>
                      </m:r>
                      <m:r>
                        <a:rPr lang="en-US" b="0" i="1" smtClean="0">
                          <a:latin typeface="Cambria Math" panose="02040503050406030204" pitchFamily="18" charset="0"/>
                        </a:rPr>
                        <m:t>,</m:t>
                      </m:r>
                      <m:r>
                        <a:rPr lang="en-US" i="1">
                          <a:latin typeface="Cambria Math" panose="02040503050406030204" pitchFamily="18" charset="0"/>
                        </a:rPr>
                        <m:t>914</m:t>
                      </m:r>
                      <m:r>
                        <a:rPr lang="en-US" b="0" i="1" smtClean="0">
                          <a:latin typeface="Cambria Math" panose="02040503050406030204" pitchFamily="18" charset="0"/>
                        </a:rPr>
                        <m:t>,</m:t>
                      </m:r>
                      <m:r>
                        <a:rPr lang="en-US" i="1">
                          <a:latin typeface="Cambria Math" panose="02040503050406030204" pitchFamily="18" charset="0"/>
                        </a:rPr>
                        <m:t>816</m:t>
                      </m:r>
                    </m:oMath>
                  </m:oMathPara>
                </a14:m>
                <a:endParaRPr lang="en-US" dirty="0"/>
              </a:p>
            </p:txBody>
          </p:sp>
        </mc:Choice>
        <mc:Fallback xmlns="">
          <p:sp>
            <p:nvSpPr>
              <p:cNvPr id="4" name="TextBox 3">
                <a:extLst>
                  <a:ext uri="{FF2B5EF4-FFF2-40B4-BE49-F238E27FC236}">
                    <a16:creationId xmlns:a16="http://schemas.microsoft.com/office/drawing/2014/main" id="{0D1C52D3-303C-4B35-EB64-9E2BE88715C3}"/>
                  </a:ext>
                </a:extLst>
              </p:cNvPr>
              <p:cNvSpPr txBox="1">
                <a:spLocks noRot="1" noChangeAspect="1" noMove="1" noResize="1" noEditPoints="1" noAdjustHandles="1" noChangeArrowheads="1" noChangeShapeType="1" noTextEdit="1"/>
              </p:cNvSpPr>
              <p:nvPr/>
            </p:nvSpPr>
            <p:spPr>
              <a:xfrm>
                <a:off x="4713277" y="5576493"/>
                <a:ext cx="6277616" cy="369332"/>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3E0A841-3DA9-3B2F-7432-4B3316E7C7F6}"/>
              </a:ext>
            </a:extLst>
          </p:cNvPr>
          <p:cNvSpPr txBox="1"/>
          <p:nvPr/>
        </p:nvSpPr>
        <p:spPr>
          <a:xfrm>
            <a:off x="4713277" y="4562451"/>
            <a:ext cx="4249881" cy="369332"/>
          </a:xfrm>
          <a:prstGeom prst="rect">
            <a:avLst/>
          </a:prstGeom>
          <a:noFill/>
        </p:spPr>
        <p:txBody>
          <a:bodyPr wrap="none" rtlCol="0">
            <a:spAutoFit/>
          </a:bodyPr>
          <a:lstStyle/>
          <a:p>
            <a:r>
              <a:rPr lang="en-US" dirty="0"/>
              <a:t>____  ____  ____  ____  ____  ____  ____</a:t>
            </a:r>
          </a:p>
        </p:txBody>
      </p:sp>
      <p:sp>
        <p:nvSpPr>
          <p:cNvPr id="7" name="TextBox 6">
            <a:extLst>
              <a:ext uri="{FF2B5EF4-FFF2-40B4-BE49-F238E27FC236}">
                <a16:creationId xmlns:a16="http://schemas.microsoft.com/office/drawing/2014/main" id="{D48A4AB5-8456-B28F-A481-C75FB7DA4C87}"/>
              </a:ext>
            </a:extLst>
          </p:cNvPr>
          <p:cNvSpPr txBox="1"/>
          <p:nvPr/>
        </p:nvSpPr>
        <p:spPr>
          <a:xfrm>
            <a:off x="10558230" y="2690336"/>
            <a:ext cx="1300356" cy="1477328"/>
          </a:xfrm>
          <a:prstGeom prst="rect">
            <a:avLst/>
          </a:prstGeom>
          <a:noFill/>
        </p:spPr>
        <p:txBody>
          <a:bodyPr wrap="none" rtlCol="0">
            <a:spAutoFit/>
          </a:bodyPr>
          <a:lstStyle/>
          <a:p>
            <a:r>
              <a:rPr lang="en-US" dirty="0"/>
              <a:t>Examples:</a:t>
            </a:r>
          </a:p>
          <a:p>
            <a:endParaRPr lang="en-US" dirty="0"/>
          </a:p>
          <a:p>
            <a:r>
              <a:rPr lang="en-US" dirty="0"/>
              <a:t>M239ABC</a:t>
            </a:r>
          </a:p>
          <a:p>
            <a:r>
              <a:rPr lang="en-US" dirty="0"/>
              <a:t>AD8Y7D4</a:t>
            </a:r>
          </a:p>
          <a:p>
            <a:r>
              <a:rPr lang="en-US" dirty="0"/>
              <a:t>Q893262</a:t>
            </a:r>
          </a:p>
        </p:txBody>
      </p:sp>
      <p:grpSp>
        <p:nvGrpSpPr>
          <p:cNvPr id="15" name="Group 14">
            <a:extLst>
              <a:ext uri="{FF2B5EF4-FFF2-40B4-BE49-F238E27FC236}">
                <a16:creationId xmlns:a16="http://schemas.microsoft.com/office/drawing/2014/main" id="{C0DDE927-B696-6A92-7A4B-547EE129C92E}"/>
              </a:ext>
            </a:extLst>
          </p:cNvPr>
          <p:cNvGrpSpPr/>
          <p:nvPr/>
        </p:nvGrpSpPr>
        <p:grpSpPr>
          <a:xfrm>
            <a:off x="4739404" y="4931783"/>
            <a:ext cx="4036773" cy="369332"/>
            <a:chOff x="671257" y="4450080"/>
            <a:chExt cx="4036773" cy="369332"/>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DBC48D-E093-1239-5CB7-F89545A96AA7}"/>
                    </a:ext>
                  </a:extLst>
                </p:cNvPr>
                <p:cNvSpPr txBox="1"/>
                <p:nvPr/>
              </p:nvSpPr>
              <p:spPr>
                <a:xfrm>
                  <a:off x="671257" y="4450080"/>
                  <a:ext cx="5052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26</m:t>
                        </m:r>
                      </m:oMath>
                    </m:oMathPara>
                  </a14:m>
                  <a:endParaRPr lang="en-US" dirty="0"/>
                </a:p>
              </p:txBody>
            </p:sp>
          </mc:Choice>
          <mc:Fallback xmlns="">
            <p:sp>
              <p:nvSpPr>
                <p:cNvPr id="8" name="TextBox 7">
                  <a:extLst>
                    <a:ext uri="{FF2B5EF4-FFF2-40B4-BE49-F238E27FC236}">
                      <a16:creationId xmlns:a16="http://schemas.microsoft.com/office/drawing/2014/main" id="{F2DBC48D-E093-1239-5CB7-F89545A96AA7}"/>
                    </a:ext>
                  </a:extLst>
                </p:cNvPr>
                <p:cNvSpPr txBox="1">
                  <a:spLocks noRot="1" noChangeAspect="1" noMove="1" noResize="1" noEditPoints="1" noAdjustHandles="1" noChangeArrowheads="1" noChangeShapeType="1" noTextEdit="1"/>
                </p:cNvSpPr>
                <p:nvPr/>
              </p:nvSpPr>
              <p:spPr>
                <a:xfrm>
                  <a:off x="671257" y="4450080"/>
                  <a:ext cx="50526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7C0AF1D-9567-D19A-D538-0C3F2447C05D}"/>
                    </a:ext>
                  </a:extLst>
                </p:cNvPr>
                <p:cNvSpPr txBox="1"/>
                <p:nvPr/>
              </p:nvSpPr>
              <p:spPr>
                <a:xfrm>
                  <a:off x="1270580" y="4450080"/>
                  <a:ext cx="5052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34</m:t>
                        </m:r>
                      </m:oMath>
                    </m:oMathPara>
                  </a14:m>
                  <a:endParaRPr lang="en-US" dirty="0"/>
                </a:p>
              </p:txBody>
            </p:sp>
          </mc:Choice>
          <mc:Fallback xmlns="">
            <p:sp>
              <p:nvSpPr>
                <p:cNvPr id="9" name="TextBox 8">
                  <a:extLst>
                    <a:ext uri="{FF2B5EF4-FFF2-40B4-BE49-F238E27FC236}">
                      <a16:creationId xmlns:a16="http://schemas.microsoft.com/office/drawing/2014/main" id="{97C0AF1D-9567-D19A-D538-0C3F2447C05D}"/>
                    </a:ext>
                  </a:extLst>
                </p:cNvPr>
                <p:cNvSpPr txBox="1">
                  <a:spLocks noRot="1" noChangeAspect="1" noMove="1" noResize="1" noEditPoints="1" noAdjustHandles="1" noChangeArrowheads="1" noChangeShapeType="1" noTextEdit="1"/>
                </p:cNvSpPr>
                <p:nvPr/>
              </p:nvSpPr>
              <p:spPr>
                <a:xfrm>
                  <a:off x="1270580" y="4450080"/>
                  <a:ext cx="50526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9BE3D91-326F-A1B2-60E7-9654F5EC8D90}"/>
                    </a:ext>
                  </a:extLst>
                </p:cNvPr>
                <p:cNvSpPr txBox="1"/>
                <p:nvPr/>
              </p:nvSpPr>
              <p:spPr>
                <a:xfrm>
                  <a:off x="1869903" y="4450080"/>
                  <a:ext cx="5052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34</m:t>
                        </m:r>
                      </m:oMath>
                    </m:oMathPara>
                  </a14:m>
                  <a:endParaRPr lang="en-US" dirty="0"/>
                </a:p>
              </p:txBody>
            </p:sp>
          </mc:Choice>
          <mc:Fallback xmlns="">
            <p:sp>
              <p:nvSpPr>
                <p:cNvPr id="10" name="TextBox 9">
                  <a:extLst>
                    <a:ext uri="{FF2B5EF4-FFF2-40B4-BE49-F238E27FC236}">
                      <a16:creationId xmlns:a16="http://schemas.microsoft.com/office/drawing/2014/main" id="{B9BE3D91-326F-A1B2-60E7-9654F5EC8D90}"/>
                    </a:ext>
                  </a:extLst>
                </p:cNvPr>
                <p:cNvSpPr txBox="1">
                  <a:spLocks noRot="1" noChangeAspect="1" noMove="1" noResize="1" noEditPoints="1" noAdjustHandles="1" noChangeArrowheads="1" noChangeShapeType="1" noTextEdit="1"/>
                </p:cNvSpPr>
                <p:nvPr/>
              </p:nvSpPr>
              <p:spPr>
                <a:xfrm>
                  <a:off x="1869903" y="4450080"/>
                  <a:ext cx="50526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04B91FC-EDDF-DB01-8FF0-3CDE53D80D5F}"/>
                    </a:ext>
                  </a:extLst>
                </p:cNvPr>
                <p:cNvSpPr txBox="1"/>
                <p:nvPr/>
              </p:nvSpPr>
              <p:spPr>
                <a:xfrm>
                  <a:off x="2455376" y="4450080"/>
                  <a:ext cx="5052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34</m:t>
                        </m:r>
                      </m:oMath>
                    </m:oMathPara>
                  </a14:m>
                  <a:endParaRPr lang="en-US" dirty="0"/>
                </a:p>
              </p:txBody>
            </p:sp>
          </mc:Choice>
          <mc:Fallback xmlns="">
            <p:sp>
              <p:nvSpPr>
                <p:cNvPr id="11" name="TextBox 10">
                  <a:extLst>
                    <a:ext uri="{FF2B5EF4-FFF2-40B4-BE49-F238E27FC236}">
                      <a16:creationId xmlns:a16="http://schemas.microsoft.com/office/drawing/2014/main" id="{204B91FC-EDDF-DB01-8FF0-3CDE53D80D5F}"/>
                    </a:ext>
                  </a:extLst>
                </p:cNvPr>
                <p:cNvSpPr txBox="1">
                  <a:spLocks noRot="1" noChangeAspect="1" noMove="1" noResize="1" noEditPoints="1" noAdjustHandles="1" noChangeArrowheads="1" noChangeShapeType="1" noTextEdit="1"/>
                </p:cNvSpPr>
                <p:nvPr/>
              </p:nvSpPr>
              <p:spPr>
                <a:xfrm>
                  <a:off x="2455376" y="4450080"/>
                  <a:ext cx="50526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552F975-D315-2B11-1539-BB01F5E82E96}"/>
                    </a:ext>
                  </a:extLst>
                </p:cNvPr>
                <p:cNvSpPr txBox="1"/>
                <p:nvPr/>
              </p:nvSpPr>
              <p:spPr>
                <a:xfrm>
                  <a:off x="3046491" y="4450080"/>
                  <a:ext cx="5052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34</m:t>
                        </m:r>
                      </m:oMath>
                    </m:oMathPara>
                  </a14:m>
                  <a:endParaRPr lang="en-US" dirty="0"/>
                </a:p>
              </p:txBody>
            </p:sp>
          </mc:Choice>
          <mc:Fallback xmlns="">
            <p:sp>
              <p:nvSpPr>
                <p:cNvPr id="12" name="TextBox 11">
                  <a:extLst>
                    <a:ext uri="{FF2B5EF4-FFF2-40B4-BE49-F238E27FC236}">
                      <a16:creationId xmlns:a16="http://schemas.microsoft.com/office/drawing/2014/main" id="{B552F975-D315-2B11-1539-BB01F5E82E96}"/>
                    </a:ext>
                  </a:extLst>
                </p:cNvPr>
                <p:cNvSpPr txBox="1">
                  <a:spLocks noRot="1" noChangeAspect="1" noMove="1" noResize="1" noEditPoints="1" noAdjustHandles="1" noChangeArrowheads="1" noChangeShapeType="1" noTextEdit="1"/>
                </p:cNvSpPr>
                <p:nvPr/>
              </p:nvSpPr>
              <p:spPr>
                <a:xfrm>
                  <a:off x="3046491" y="4450080"/>
                  <a:ext cx="505267"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B8C998B-2F99-A91E-9D1F-746011B8A6F9}"/>
                    </a:ext>
                  </a:extLst>
                </p:cNvPr>
                <p:cNvSpPr txBox="1"/>
                <p:nvPr/>
              </p:nvSpPr>
              <p:spPr>
                <a:xfrm>
                  <a:off x="3595367" y="4450080"/>
                  <a:ext cx="5052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34</m:t>
                        </m:r>
                      </m:oMath>
                    </m:oMathPara>
                  </a14:m>
                  <a:endParaRPr lang="en-US" dirty="0"/>
                </a:p>
              </p:txBody>
            </p:sp>
          </mc:Choice>
          <mc:Fallback xmlns="">
            <p:sp>
              <p:nvSpPr>
                <p:cNvPr id="13" name="TextBox 12">
                  <a:extLst>
                    <a:ext uri="{FF2B5EF4-FFF2-40B4-BE49-F238E27FC236}">
                      <a16:creationId xmlns:a16="http://schemas.microsoft.com/office/drawing/2014/main" id="{4B8C998B-2F99-A91E-9D1F-746011B8A6F9}"/>
                    </a:ext>
                  </a:extLst>
                </p:cNvPr>
                <p:cNvSpPr txBox="1">
                  <a:spLocks noRot="1" noChangeAspect="1" noMove="1" noResize="1" noEditPoints="1" noAdjustHandles="1" noChangeArrowheads="1" noChangeShapeType="1" noTextEdit="1"/>
                </p:cNvSpPr>
                <p:nvPr/>
              </p:nvSpPr>
              <p:spPr>
                <a:xfrm>
                  <a:off x="3595367" y="4450080"/>
                  <a:ext cx="50526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BC2FAD1-8F7A-3CD7-76BB-19FDB31DD707}"/>
                    </a:ext>
                  </a:extLst>
                </p:cNvPr>
                <p:cNvSpPr txBox="1"/>
                <p:nvPr/>
              </p:nvSpPr>
              <p:spPr>
                <a:xfrm>
                  <a:off x="4202763" y="4450080"/>
                  <a:ext cx="5052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34</m:t>
                        </m:r>
                      </m:oMath>
                    </m:oMathPara>
                  </a14:m>
                  <a:endParaRPr lang="en-US" dirty="0"/>
                </a:p>
              </p:txBody>
            </p:sp>
          </mc:Choice>
          <mc:Fallback xmlns="">
            <p:sp>
              <p:nvSpPr>
                <p:cNvPr id="14" name="TextBox 13">
                  <a:extLst>
                    <a:ext uri="{FF2B5EF4-FFF2-40B4-BE49-F238E27FC236}">
                      <a16:creationId xmlns:a16="http://schemas.microsoft.com/office/drawing/2014/main" id="{2BC2FAD1-8F7A-3CD7-76BB-19FDB31DD707}"/>
                    </a:ext>
                  </a:extLst>
                </p:cNvPr>
                <p:cNvSpPr txBox="1">
                  <a:spLocks noRot="1" noChangeAspect="1" noMove="1" noResize="1" noEditPoints="1" noAdjustHandles="1" noChangeArrowheads="1" noChangeShapeType="1" noTextEdit="1"/>
                </p:cNvSpPr>
                <p:nvPr/>
              </p:nvSpPr>
              <p:spPr>
                <a:xfrm>
                  <a:off x="4202763" y="4450080"/>
                  <a:ext cx="505267" cy="369332"/>
                </a:xfrm>
                <a:prstGeom prst="rect">
                  <a:avLst/>
                </a:prstGeom>
                <a:blipFill>
                  <a:blip r:embed="rId9"/>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AE5C922-51BB-FD03-8E43-98630231D197}"/>
                  </a:ext>
                </a:extLst>
              </p:cNvPr>
              <p:cNvSpPr txBox="1"/>
              <p:nvPr/>
            </p:nvSpPr>
            <p:spPr>
              <a:xfrm>
                <a:off x="6190683" y="6476260"/>
                <a:ext cx="609289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𝑟𝑒𝑚𝑒𝑚𝑏𝑒𝑟</m:t>
                          </m:r>
                          <m:r>
                            <a:rPr lang="en-US" b="0" i="1" smtClean="0">
                              <a:latin typeface="Cambria Math" panose="02040503050406030204" pitchFamily="18" charset="0"/>
                            </a:rPr>
                            <m:t>=</m:t>
                          </m:r>
                          <m:r>
                            <a:rPr lang="en-US" b="0" i="1" smtClean="0">
                              <a:latin typeface="Cambria Math" panose="02040503050406030204" pitchFamily="18" charset="0"/>
                            </a:rPr>
                            <m:t>𝑙𝑜𝑤𝑒𝑟</m:t>
                          </m:r>
                          <m:r>
                            <a:rPr lang="en-US" b="0" i="1" smtClean="0">
                              <a:latin typeface="Cambria Math" panose="02040503050406030204" pitchFamily="18" charset="0"/>
                            </a:rPr>
                            <m:t>+</m:t>
                          </m:r>
                          <m:r>
                            <a:rPr lang="en-US" b="0" i="1" smtClean="0">
                              <a:latin typeface="Cambria Math" panose="02040503050406030204" pitchFamily="18" charset="0"/>
                            </a:rPr>
                            <m:t>𝑢𝑝𝑝𝑒𝑟</m:t>
                          </m:r>
                          <m:r>
                            <a:rPr lang="en-US" b="0" i="1" smtClean="0">
                              <a:latin typeface="Cambria Math" panose="02040503050406030204" pitchFamily="18" charset="0"/>
                            </a:rPr>
                            <m:t>+</m:t>
                          </m:r>
                          <m:r>
                            <a:rPr lang="en-US" b="0" i="1" smtClean="0">
                              <a:latin typeface="Cambria Math" panose="02040503050406030204" pitchFamily="18" charset="0"/>
                            </a:rPr>
                            <m:t>𝑑𝑖𝑔𝑖𝑡</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26+26+10</m:t>
                              </m:r>
                            </m:e>
                          </m:d>
                        </m:e>
                        <m:sup>
                          <m:r>
                            <a:rPr lang="en-US" b="0" i="1" smtClean="0">
                              <a:latin typeface="Cambria Math" panose="02040503050406030204" pitchFamily="18" charset="0"/>
                            </a:rPr>
                            <m:t>8</m:t>
                          </m:r>
                        </m:sup>
                      </m:sSup>
                    </m:oMath>
                  </m:oMathPara>
                </a14:m>
                <a:endParaRPr lang="en-US" dirty="0"/>
              </a:p>
            </p:txBody>
          </p:sp>
        </mc:Choice>
        <mc:Fallback xmlns="">
          <p:sp>
            <p:nvSpPr>
              <p:cNvPr id="16" name="TextBox 15">
                <a:extLst>
                  <a:ext uri="{FF2B5EF4-FFF2-40B4-BE49-F238E27FC236}">
                    <a16:creationId xmlns:a16="http://schemas.microsoft.com/office/drawing/2014/main" id="{6AE5C922-51BB-FD03-8E43-98630231D197}"/>
                  </a:ext>
                </a:extLst>
              </p:cNvPr>
              <p:cNvSpPr txBox="1">
                <a:spLocks noRot="1" noChangeAspect="1" noMove="1" noResize="1" noEditPoints="1" noAdjustHandles="1" noChangeArrowheads="1" noChangeShapeType="1" noTextEdit="1"/>
              </p:cNvSpPr>
              <p:nvPr/>
            </p:nvSpPr>
            <p:spPr>
              <a:xfrm>
                <a:off x="6190683" y="6476260"/>
                <a:ext cx="6092890" cy="369332"/>
              </a:xfrm>
              <a:prstGeom prst="rect">
                <a:avLst/>
              </a:prstGeom>
              <a:blipFill>
                <a:blip r:embed="rId10"/>
                <a:stretch>
                  <a:fillRect b="-12903"/>
                </a:stretch>
              </a:blipFill>
            </p:spPr>
            <p:txBody>
              <a:bodyPr/>
              <a:lstStyle/>
              <a:p>
                <a:r>
                  <a:rPr lang="en-US">
                    <a:noFill/>
                  </a:rPr>
                  <a:t> </a:t>
                </a:r>
              </a:p>
            </p:txBody>
          </p:sp>
        </mc:Fallback>
      </mc:AlternateContent>
    </p:spTree>
    <p:extLst>
      <p:ext uri="{BB962C8B-B14F-4D97-AF65-F5344CB8AC3E}">
        <p14:creationId xmlns:p14="http://schemas.microsoft.com/office/powerpoint/2010/main" val="254644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E3BC6-6639-CFD0-FFEF-6E775F63AEB0}"/>
              </a:ext>
            </a:extLst>
          </p:cNvPr>
          <p:cNvSpPr>
            <a:spLocks noGrp="1"/>
          </p:cNvSpPr>
          <p:nvPr>
            <p:ph type="title"/>
          </p:nvPr>
        </p:nvSpPr>
        <p:spPr/>
        <p:txBody>
          <a:bodyPr/>
          <a:lstStyle/>
          <a:p>
            <a:r>
              <a:rPr lang="en-US" dirty="0"/>
              <a:t>10.2 The bijection rule </a:t>
            </a:r>
          </a:p>
        </p:txBody>
      </p:sp>
      <p:sp>
        <p:nvSpPr>
          <p:cNvPr id="3" name="Content Placeholder 2">
            <a:extLst>
              <a:ext uri="{FF2B5EF4-FFF2-40B4-BE49-F238E27FC236}">
                <a16:creationId xmlns:a16="http://schemas.microsoft.com/office/drawing/2014/main" id="{D0F4C5B8-418C-E24C-A641-924B1E69F5B0}"/>
              </a:ext>
            </a:extLst>
          </p:cNvPr>
          <p:cNvSpPr>
            <a:spLocks noGrp="1"/>
          </p:cNvSpPr>
          <p:nvPr>
            <p:ph idx="1"/>
          </p:nvPr>
        </p:nvSpPr>
        <p:spPr>
          <a:xfrm>
            <a:off x="645130" y="1578544"/>
            <a:ext cx="5372493" cy="4669856"/>
          </a:xfrm>
        </p:spPr>
        <p:txBody>
          <a:bodyPr>
            <a:normAutofit fontScale="92500" lnSpcReduction="20000"/>
          </a:bodyPr>
          <a:lstStyle/>
          <a:p>
            <a:pPr marL="0" indent="0">
              <a:buNone/>
            </a:pPr>
            <a:r>
              <a:rPr lang="en-US" dirty="0"/>
              <a:t>Let S and T be two finite sets. If there is a bijection from S to T, then |S| = |T|.</a:t>
            </a:r>
          </a:p>
          <a:p>
            <a:pPr marL="0" indent="0">
              <a:buNone/>
            </a:pPr>
            <a:endParaRPr lang="en-US" dirty="0"/>
          </a:p>
          <a:p>
            <a:pPr marL="0" indent="0">
              <a:buNone/>
            </a:pPr>
            <a:r>
              <a:rPr lang="en-US" dirty="0"/>
              <a:t>What does bijection mean?</a:t>
            </a:r>
          </a:p>
          <a:p>
            <a:pPr marL="0" indent="0">
              <a:buNone/>
            </a:pPr>
            <a:endParaRPr lang="en-US" dirty="0"/>
          </a:p>
          <a:p>
            <a:pPr marL="0" indent="0">
              <a:buNone/>
            </a:pPr>
            <a:endParaRPr lang="en-US" dirty="0"/>
          </a:p>
          <a:p>
            <a:pPr marL="0" indent="0">
              <a:buNone/>
            </a:pPr>
            <a:endParaRPr lang="en-US" dirty="0"/>
          </a:p>
          <a:p>
            <a:pPr marL="0" indent="0">
              <a:buNone/>
            </a:pPr>
            <a:r>
              <a:rPr lang="en-US" b="1" dirty="0"/>
              <a:t>K-to-1 Rule:</a:t>
            </a:r>
          </a:p>
          <a:p>
            <a:pPr marL="0" indent="0">
              <a:buNone/>
            </a:pPr>
            <a:r>
              <a:rPr lang="en-US" dirty="0"/>
              <a:t>Suppose there is a k-to-1 correspondence from a finite set A to a finite set B. Then |B| = |A|/k.</a:t>
            </a:r>
          </a:p>
          <a:p>
            <a:pPr marL="0" indent="0">
              <a:buNone/>
            </a:pPr>
            <a:endParaRPr lang="en-US" dirty="0"/>
          </a:p>
        </p:txBody>
      </p:sp>
      <p:sp>
        <p:nvSpPr>
          <p:cNvPr id="4" name="TextBox 3">
            <a:extLst>
              <a:ext uri="{FF2B5EF4-FFF2-40B4-BE49-F238E27FC236}">
                <a16:creationId xmlns:a16="http://schemas.microsoft.com/office/drawing/2014/main" id="{95E0EE1A-5645-52E6-2E88-D15145A3C784}"/>
              </a:ext>
            </a:extLst>
          </p:cNvPr>
          <p:cNvSpPr txBox="1"/>
          <p:nvPr/>
        </p:nvSpPr>
        <p:spPr>
          <a:xfrm>
            <a:off x="1104645" y="3429000"/>
            <a:ext cx="445346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A bijection is a 1-to-1 correspondence</a:t>
            </a:r>
          </a:p>
        </p:txBody>
      </p:sp>
      <p:pic>
        <p:nvPicPr>
          <p:cNvPr id="5" name="Picture 4">
            <a:extLst>
              <a:ext uri="{FF2B5EF4-FFF2-40B4-BE49-F238E27FC236}">
                <a16:creationId xmlns:a16="http://schemas.microsoft.com/office/drawing/2014/main" id="{AA2C4826-C257-35B7-5045-7EA9E1369925}"/>
              </a:ext>
            </a:extLst>
          </p:cNvPr>
          <p:cNvPicPr>
            <a:picLocks noChangeAspect="1"/>
          </p:cNvPicPr>
          <p:nvPr/>
        </p:nvPicPr>
        <p:blipFill>
          <a:blip r:embed="rId2"/>
          <a:stretch>
            <a:fillRect/>
          </a:stretch>
        </p:blipFill>
        <p:spPr>
          <a:xfrm>
            <a:off x="6017623" y="1234057"/>
            <a:ext cx="6146800" cy="3340100"/>
          </a:xfrm>
          <a:prstGeom prst="rect">
            <a:avLst/>
          </a:prstGeom>
        </p:spPr>
      </p:pic>
    </p:spTree>
    <p:extLst>
      <p:ext uri="{BB962C8B-B14F-4D97-AF65-F5344CB8AC3E}">
        <p14:creationId xmlns:p14="http://schemas.microsoft.com/office/powerpoint/2010/main" val="153369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E0DC7-C152-5893-25AB-AAF54731D088}"/>
              </a:ext>
            </a:extLst>
          </p:cNvPr>
          <p:cNvSpPr>
            <a:spLocks noGrp="1"/>
          </p:cNvSpPr>
          <p:nvPr>
            <p:ph type="title"/>
          </p:nvPr>
        </p:nvSpPr>
        <p:spPr/>
        <p:txBody>
          <a:bodyPr/>
          <a:lstStyle/>
          <a:p>
            <a:r>
              <a:rPr lang="en-US" dirty="0"/>
              <a:t>10.3.1: Counting passwords without repeating characters.</a:t>
            </a:r>
          </a:p>
        </p:txBody>
      </p:sp>
      <p:pic>
        <p:nvPicPr>
          <p:cNvPr id="4" name="Picture 3">
            <a:extLst>
              <a:ext uri="{FF2B5EF4-FFF2-40B4-BE49-F238E27FC236}">
                <a16:creationId xmlns:a16="http://schemas.microsoft.com/office/drawing/2014/main" id="{37CF0574-1AC7-C987-75D3-C343739AF834}"/>
              </a:ext>
            </a:extLst>
          </p:cNvPr>
          <p:cNvPicPr>
            <a:picLocks noChangeAspect="1"/>
          </p:cNvPicPr>
          <p:nvPr/>
        </p:nvPicPr>
        <p:blipFill>
          <a:blip r:embed="rId2"/>
          <a:stretch>
            <a:fillRect/>
          </a:stretch>
        </p:blipFill>
        <p:spPr>
          <a:xfrm>
            <a:off x="1347927" y="1690688"/>
            <a:ext cx="8878128" cy="5167312"/>
          </a:xfrm>
          <a:prstGeom prst="rect">
            <a:avLst/>
          </a:prstGeom>
        </p:spPr>
      </p:pic>
      <p:sp>
        <p:nvSpPr>
          <p:cNvPr id="7" name="Rectangle 6">
            <a:extLst>
              <a:ext uri="{FF2B5EF4-FFF2-40B4-BE49-F238E27FC236}">
                <a16:creationId xmlns:a16="http://schemas.microsoft.com/office/drawing/2014/main" id="{87C64F6C-0F2D-62A8-4B16-3074AB962A0E}"/>
              </a:ext>
            </a:extLst>
          </p:cNvPr>
          <p:cNvSpPr/>
          <p:nvPr/>
        </p:nvSpPr>
        <p:spPr>
          <a:xfrm>
            <a:off x="0" y="3429000"/>
            <a:ext cx="12192000" cy="140425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202E94F-A5B3-7526-C829-FC35EBB09F49}"/>
              </a:ext>
            </a:extLst>
          </p:cNvPr>
          <p:cNvSpPr/>
          <p:nvPr/>
        </p:nvSpPr>
        <p:spPr>
          <a:xfrm>
            <a:off x="0" y="5334001"/>
            <a:ext cx="12192000" cy="1524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63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10" fill="hold" grpId="0" nodeType="clickEffect">
                                  <p:stCondLst>
                                    <p:cond delay="0"/>
                                  </p:stCondLst>
                                  <p:childTnLst>
                                    <p:anim calcmode="lin" valueType="num">
                                      <p:cBhvr>
                                        <p:cTn id="6" dur="500"/>
                                        <p:tgtEl>
                                          <p:spTgt spid="7"/>
                                        </p:tgtEl>
                                        <p:attrNameLst>
                                          <p:attrName>ppt_w</p:attrName>
                                        </p:attrNameLst>
                                      </p:cBhvr>
                                      <p:tavLst>
                                        <p:tav tm="0">
                                          <p:val>
                                            <p:strVal val="ppt_w"/>
                                          </p:val>
                                        </p:tav>
                                        <p:tav tm="100000">
                                          <p:val>
                                            <p:fltVal val="0"/>
                                          </p:val>
                                        </p:tav>
                                      </p:tavLst>
                                    </p:anim>
                                    <p:anim calcmode="lin" valueType="num">
                                      <p:cBhvr>
                                        <p:cTn id="7" dur="500"/>
                                        <p:tgtEl>
                                          <p:spTgt spid="7"/>
                                        </p:tgtEl>
                                        <p:attrNameLst>
                                          <p:attrName>ppt_h</p:attrName>
                                        </p:attrNameLst>
                                      </p:cBhvr>
                                      <p:tavLst>
                                        <p:tav tm="0">
                                          <p:val>
                                            <p:strVal val="ppt_h"/>
                                          </p:val>
                                        </p:tav>
                                        <p:tav tm="100000">
                                          <p:val>
                                            <p:strVal val="ppt_h"/>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7" presetClass="exit" presetSubtype="10" fill="hold" grpId="0" nodeType="clickEffect">
                                  <p:stCondLst>
                                    <p:cond delay="0"/>
                                  </p:stCondLst>
                                  <p:childTnLst>
                                    <p:anim calcmode="lin" valueType="num">
                                      <p:cBhvr>
                                        <p:cTn id="12" dur="500"/>
                                        <p:tgtEl>
                                          <p:spTgt spid="8"/>
                                        </p:tgtEl>
                                        <p:attrNameLst>
                                          <p:attrName>ppt_w</p:attrName>
                                        </p:attrNameLst>
                                      </p:cBhvr>
                                      <p:tavLst>
                                        <p:tav tm="0">
                                          <p:val>
                                            <p:strVal val="ppt_w"/>
                                          </p:val>
                                        </p:tav>
                                        <p:tav tm="100000">
                                          <p:val>
                                            <p:fltVal val="0"/>
                                          </p:val>
                                        </p:tav>
                                      </p:tavLst>
                                    </p:anim>
                                    <p:anim calcmode="lin" valueType="num">
                                      <p:cBhvr>
                                        <p:cTn id="13" dur="500"/>
                                        <p:tgtEl>
                                          <p:spTgt spid="8"/>
                                        </p:tgtEl>
                                        <p:attrNameLst>
                                          <p:attrName>ppt_h</p:attrName>
                                        </p:attrNameLst>
                                      </p:cBhvr>
                                      <p:tavLst>
                                        <p:tav tm="0">
                                          <p:val>
                                            <p:strVal val="ppt_h"/>
                                          </p:val>
                                        </p:tav>
                                        <p:tav tm="100000">
                                          <p:val>
                                            <p:strVal val="ppt_h"/>
                                          </p:val>
                                        </p:tav>
                                      </p:tavLst>
                                    </p:anim>
                                    <p:set>
                                      <p:cBhvr>
                                        <p:cTn id="1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E0DC7-C152-5893-25AB-AAF54731D088}"/>
              </a:ext>
            </a:extLst>
          </p:cNvPr>
          <p:cNvSpPr>
            <a:spLocks noGrp="1"/>
          </p:cNvSpPr>
          <p:nvPr>
            <p:ph type="title"/>
          </p:nvPr>
        </p:nvSpPr>
        <p:spPr>
          <a:xfrm>
            <a:off x="1046746" y="586822"/>
            <a:ext cx="3560252" cy="1645920"/>
          </a:xfrm>
        </p:spPr>
        <p:txBody>
          <a:bodyPr>
            <a:normAutofit/>
          </a:bodyPr>
          <a:lstStyle/>
          <a:p>
            <a:r>
              <a:rPr lang="en-US" sz="3200"/>
              <a:t>10.3.2: Strings with no repetitions</a:t>
            </a:r>
          </a:p>
        </p:txBody>
      </p:sp>
      <p:sp>
        <p:nvSpPr>
          <p:cNvPr id="3" name="Content Placeholder 2">
            <a:extLst>
              <a:ext uri="{FF2B5EF4-FFF2-40B4-BE49-F238E27FC236}">
                <a16:creationId xmlns:a16="http://schemas.microsoft.com/office/drawing/2014/main" id="{B1E3EF7F-31E0-144A-D83C-D928DC09CAE0}"/>
              </a:ext>
            </a:extLst>
          </p:cNvPr>
          <p:cNvSpPr>
            <a:spLocks noGrp="1"/>
          </p:cNvSpPr>
          <p:nvPr>
            <p:ph idx="1"/>
          </p:nvPr>
        </p:nvSpPr>
        <p:spPr>
          <a:xfrm>
            <a:off x="5351164" y="586822"/>
            <a:ext cx="6002636" cy="1645920"/>
          </a:xfrm>
        </p:spPr>
        <p:txBody>
          <a:bodyPr anchor="ctr">
            <a:normAutofit fontScale="25000" lnSpcReduction="20000"/>
          </a:bodyPr>
          <a:lstStyle/>
          <a:p>
            <a:pPr marL="0" indent="0">
              <a:buNone/>
            </a:pPr>
            <a:r>
              <a:rPr lang="en-US" sz="500"/>
              <a:t>Additional Exercises:</a:t>
            </a:r>
          </a:p>
          <a:p>
            <a:pPr marL="0" indent="0">
              <a:buNone/>
            </a:pPr>
            <a:r>
              <a:rPr lang="en-US" sz="500"/>
              <a:t>10.3.1</a:t>
            </a:r>
            <a:endParaRPr lang="en-US" sz="500" b="1"/>
          </a:p>
          <a:p>
            <a:pPr marL="0" indent="0">
              <a:buNone/>
            </a:pPr>
            <a:r>
              <a:rPr lang="en-US" sz="500"/>
              <a:t>10.3.2</a:t>
            </a:r>
          </a:p>
          <a:p>
            <a:pPr marL="0" indent="0">
              <a:buNone/>
            </a:pPr>
            <a:r>
              <a:rPr lang="en-US" sz="500"/>
              <a:t>10.3.3</a:t>
            </a:r>
          </a:p>
          <a:p>
            <a:pPr marL="0" indent="0">
              <a:buNone/>
            </a:pPr>
            <a:r>
              <a:rPr lang="en-US" sz="500" b="1"/>
              <a:t>10.3.4</a:t>
            </a:r>
          </a:p>
          <a:p>
            <a:pPr marL="0" indent="0">
              <a:buNone/>
            </a:pPr>
            <a:endParaRPr lang="en-US" sz="500"/>
          </a:p>
          <a:p>
            <a:pPr marL="0" indent="0">
              <a:buNone/>
            </a:pPr>
            <a:r>
              <a:rPr lang="en-US" sz="500" b="1"/>
              <a:t>10.4.2</a:t>
            </a:r>
          </a:p>
          <a:p>
            <a:pPr marL="0" indent="0">
              <a:buNone/>
            </a:pPr>
            <a:r>
              <a:rPr lang="en-US" sz="500" b="1"/>
              <a:t>10.4.3</a:t>
            </a:r>
          </a:p>
          <a:p>
            <a:pPr marL="0" indent="0">
              <a:buNone/>
            </a:pPr>
            <a:endParaRPr lang="en-US" sz="500"/>
          </a:p>
          <a:p>
            <a:pPr marL="0" indent="0">
              <a:buNone/>
            </a:pPr>
            <a:r>
              <a:rPr lang="en-US" sz="500"/>
              <a:t>10.5.1</a:t>
            </a:r>
          </a:p>
          <a:p>
            <a:pPr marL="0" indent="0">
              <a:buNone/>
            </a:pPr>
            <a:r>
              <a:rPr lang="en-US" sz="500"/>
              <a:t>10.5.2</a:t>
            </a:r>
          </a:p>
          <a:p>
            <a:pPr marL="0" indent="0">
              <a:buNone/>
            </a:pPr>
            <a:r>
              <a:rPr lang="en-US" sz="500" b="1"/>
              <a:t>10.5.3</a:t>
            </a:r>
          </a:p>
        </p:txBody>
      </p:sp>
      <p:pic>
        <p:nvPicPr>
          <p:cNvPr id="4" name="Picture 3" descr="A white background with black text&#10;&#10;Description automatically generated">
            <a:extLst>
              <a:ext uri="{FF2B5EF4-FFF2-40B4-BE49-F238E27FC236}">
                <a16:creationId xmlns:a16="http://schemas.microsoft.com/office/drawing/2014/main" id="{877C7668-3218-B4FB-6EFE-D8DFBF586EFB}"/>
              </a:ext>
            </a:extLst>
          </p:cNvPr>
          <p:cNvPicPr>
            <a:picLocks noChangeAspect="1"/>
          </p:cNvPicPr>
          <p:nvPr/>
        </p:nvPicPr>
        <p:blipFill>
          <a:blip r:embed="rId2"/>
          <a:stretch>
            <a:fillRect/>
          </a:stretch>
        </p:blipFill>
        <p:spPr>
          <a:xfrm>
            <a:off x="620082" y="2925356"/>
            <a:ext cx="11164824" cy="2288789"/>
          </a:xfrm>
          <a:prstGeom prst="rect">
            <a:avLst/>
          </a:prstGeom>
        </p:spPr>
      </p:pic>
      <p:sp>
        <p:nvSpPr>
          <p:cNvPr id="5" name="Rectangle 4">
            <a:extLst>
              <a:ext uri="{FF2B5EF4-FFF2-40B4-BE49-F238E27FC236}">
                <a16:creationId xmlns:a16="http://schemas.microsoft.com/office/drawing/2014/main" id="{A5E4549A-B1A2-B042-2265-527C7322A286}"/>
              </a:ext>
            </a:extLst>
          </p:cNvPr>
          <p:cNvSpPr/>
          <p:nvPr/>
        </p:nvSpPr>
        <p:spPr>
          <a:xfrm>
            <a:off x="0" y="3581400"/>
            <a:ext cx="12192000" cy="163274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109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10" fill="hold" grpId="0"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strVal val="ppt_h"/>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0EF2B-BF06-C05E-FC3D-605562F1070A}"/>
              </a:ext>
            </a:extLst>
          </p:cNvPr>
          <p:cNvSpPr>
            <a:spLocks noGrp="1"/>
          </p:cNvSpPr>
          <p:nvPr>
            <p:ph type="title"/>
          </p:nvPr>
        </p:nvSpPr>
        <p:spPr/>
        <p:txBody>
          <a:bodyPr/>
          <a:lstStyle/>
          <a:p>
            <a:r>
              <a:rPr lang="en-US" dirty="0"/>
              <a:t>10.3.3: Counting license plate numbers.</a:t>
            </a:r>
            <a:endParaRPr lang="en-US" b="1" dirty="0"/>
          </a:p>
        </p:txBody>
      </p:sp>
      <p:sp>
        <p:nvSpPr>
          <p:cNvPr id="3" name="Content Placeholder 2">
            <a:extLst>
              <a:ext uri="{FF2B5EF4-FFF2-40B4-BE49-F238E27FC236}">
                <a16:creationId xmlns:a16="http://schemas.microsoft.com/office/drawing/2014/main" id="{4D362D16-7F67-4850-7B62-CF97A0B3274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F54E5F1-3678-AC1B-3BCF-3C4197F8F222}"/>
              </a:ext>
            </a:extLst>
          </p:cNvPr>
          <p:cNvPicPr>
            <a:picLocks noChangeAspect="1"/>
          </p:cNvPicPr>
          <p:nvPr/>
        </p:nvPicPr>
        <p:blipFill>
          <a:blip r:embed="rId2"/>
          <a:stretch>
            <a:fillRect/>
          </a:stretch>
        </p:blipFill>
        <p:spPr>
          <a:xfrm>
            <a:off x="1928089" y="1455967"/>
            <a:ext cx="8335821" cy="5402033"/>
          </a:xfrm>
          <a:prstGeom prst="rect">
            <a:avLst/>
          </a:prstGeom>
        </p:spPr>
      </p:pic>
      <p:sp>
        <p:nvSpPr>
          <p:cNvPr id="5" name="Rectangle 4">
            <a:extLst>
              <a:ext uri="{FF2B5EF4-FFF2-40B4-BE49-F238E27FC236}">
                <a16:creationId xmlns:a16="http://schemas.microsoft.com/office/drawing/2014/main" id="{5AA9B533-A1F1-6605-1E0B-397D4424D110}"/>
              </a:ext>
            </a:extLst>
          </p:cNvPr>
          <p:cNvSpPr/>
          <p:nvPr/>
        </p:nvSpPr>
        <p:spPr>
          <a:xfrm>
            <a:off x="0" y="2781531"/>
            <a:ext cx="12192000" cy="112545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FA4EAAC-5C8F-1CAC-F5FD-56B45B92D0C6}"/>
              </a:ext>
            </a:extLst>
          </p:cNvPr>
          <p:cNvSpPr/>
          <p:nvPr/>
        </p:nvSpPr>
        <p:spPr>
          <a:xfrm>
            <a:off x="0" y="4160761"/>
            <a:ext cx="12192000" cy="112545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b="1" dirty="0"/>
          </a:p>
        </p:txBody>
      </p:sp>
      <p:sp>
        <p:nvSpPr>
          <p:cNvPr id="7" name="Rectangle 6">
            <a:extLst>
              <a:ext uri="{FF2B5EF4-FFF2-40B4-BE49-F238E27FC236}">
                <a16:creationId xmlns:a16="http://schemas.microsoft.com/office/drawing/2014/main" id="{D1DCFC4E-4B7A-A011-43B9-0C34182E6645}"/>
              </a:ext>
            </a:extLst>
          </p:cNvPr>
          <p:cNvSpPr/>
          <p:nvPr/>
        </p:nvSpPr>
        <p:spPr>
          <a:xfrm>
            <a:off x="-1" y="5723091"/>
            <a:ext cx="12192000" cy="112545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99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10" fill="hold" grpId="0"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strVal val="ppt_h"/>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7" presetClass="exit" presetSubtype="10" fill="hold" grpId="0" nodeType="clickEffect">
                                  <p:stCondLst>
                                    <p:cond delay="0"/>
                                  </p:stCondLst>
                                  <p:childTnLst>
                                    <p:anim calcmode="lin" valueType="num">
                                      <p:cBhvr>
                                        <p:cTn id="12" dur="500"/>
                                        <p:tgtEl>
                                          <p:spTgt spid="6"/>
                                        </p:tgtEl>
                                        <p:attrNameLst>
                                          <p:attrName>ppt_w</p:attrName>
                                        </p:attrNameLst>
                                      </p:cBhvr>
                                      <p:tavLst>
                                        <p:tav tm="0">
                                          <p:val>
                                            <p:strVal val="ppt_w"/>
                                          </p:val>
                                        </p:tav>
                                        <p:tav tm="100000">
                                          <p:val>
                                            <p:fltVal val="0"/>
                                          </p:val>
                                        </p:tav>
                                      </p:tavLst>
                                    </p:anim>
                                    <p:anim calcmode="lin" valueType="num">
                                      <p:cBhvr>
                                        <p:cTn id="13" dur="500"/>
                                        <p:tgtEl>
                                          <p:spTgt spid="6"/>
                                        </p:tgtEl>
                                        <p:attrNameLst>
                                          <p:attrName>ppt_h</p:attrName>
                                        </p:attrNameLst>
                                      </p:cBhvr>
                                      <p:tavLst>
                                        <p:tav tm="0">
                                          <p:val>
                                            <p:strVal val="ppt_h"/>
                                          </p:val>
                                        </p:tav>
                                        <p:tav tm="100000">
                                          <p:val>
                                            <p:strVal val="ppt_h"/>
                                          </p:val>
                                        </p:tav>
                                      </p:tavLst>
                                    </p:anim>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7" presetClass="exit" presetSubtype="10" fill="hold" grpId="0" nodeType="clickEffect">
                                  <p:stCondLst>
                                    <p:cond delay="0"/>
                                  </p:stCondLst>
                                  <p:childTnLst>
                                    <p:anim calcmode="lin" valueType="num">
                                      <p:cBhvr>
                                        <p:cTn id="18" dur="500"/>
                                        <p:tgtEl>
                                          <p:spTgt spid="7"/>
                                        </p:tgtEl>
                                        <p:attrNameLst>
                                          <p:attrName>ppt_w</p:attrName>
                                        </p:attrNameLst>
                                      </p:cBhvr>
                                      <p:tavLst>
                                        <p:tav tm="0">
                                          <p:val>
                                            <p:strVal val="ppt_w"/>
                                          </p:val>
                                        </p:tav>
                                        <p:tav tm="100000">
                                          <p:val>
                                            <p:fltVal val="0"/>
                                          </p:val>
                                        </p:tav>
                                      </p:tavLst>
                                    </p:anim>
                                    <p:anim calcmode="lin" valueType="num">
                                      <p:cBhvr>
                                        <p:cTn id="19" dur="500"/>
                                        <p:tgtEl>
                                          <p:spTgt spid="7"/>
                                        </p:tgtEl>
                                        <p:attrNameLst>
                                          <p:attrName>ppt_h</p:attrName>
                                        </p:attrNameLst>
                                      </p:cBhvr>
                                      <p:tavLst>
                                        <p:tav tm="0">
                                          <p:val>
                                            <p:strVal val="ppt_h"/>
                                          </p:val>
                                        </p:tav>
                                        <p:tav tm="100000">
                                          <p:val>
                                            <p:strVal val="ppt_h"/>
                                          </p:val>
                                        </p:tav>
                                      </p:tavLst>
                                    </p:anim>
                                    <p:set>
                                      <p:cBhvr>
                                        <p:cTn id="2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74C79-6369-E2C4-27AF-A1752B513BEF}"/>
              </a:ext>
            </a:extLst>
          </p:cNvPr>
          <p:cNvSpPr>
            <a:spLocks noGrp="1"/>
          </p:cNvSpPr>
          <p:nvPr>
            <p:ph type="title"/>
          </p:nvPr>
        </p:nvSpPr>
        <p:spPr/>
        <p:txBody>
          <a:bodyPr/>
          <a:lstStyle/>
          <a:p>
            <a:r>
              <a:rPr lang="en-US" dirty="0"/>
              <a:t>10.3.4: Selecting coders for 3 different projects.</a:t>
            </a:r>
            <a:endParaRPr lang="en-US" b="1" dirty="0"/>
          </a:p>
        </p:txBody>
      </p:sp>
      <p:sp>
        <p:nvSpPr>
          <p:cNvPr id="3" name="Content Placeholder 2">
            <a:extLst>
              <a:ext uri="{FF2B5EF4-FFF2-40B4-BE49-F238E27FC236}">
                <a16:creationId xmlns:a16="http://schemas.microsoft.com/office/drawing/2014/main" id="{5FBD11F3-6A4B-5C42-A163-EFC7ECB51F2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401E62F-AF76-6972-7F5E-71DF7167C1D9}"/>
              </a:ext>
            </a:extLst>
          </p:cNvPr>
          <p:cNvPicPr>
            <a:picLocks noChangeAspect="1"/>
          </p:cNvPicPr>
          <p:nvPr/>
        </p:nvPicPr>
        <p:blipFill>
          <a:blip r:embed="rId2"/>
          <a:stretch>
            <a:fillRect/>
          </a:stretch>
        </p:blipFill>
        <p:spPr>
          <a:xfrm>
            <a:off x="433081" y="1825625"/>
            <a:ext cx="11325838" cy="3261366"/>
          </a:xfrm>
          <a:prstGeom prst="rect">
            <a:avLst/>
          </a:prstGeom>
        </p:spPr>
      </p:pic>
      <p:sp>
        <p:nvSpPr>
          <p:cNvPr id="5" name="Rectangle 4">
            <a:extLst>
              <a:ext uri="{FF2B5EF4-FFF2-40B4-BE49-F238E27FC236}">
                <a16:creationId xmlns:a16="http://schemas.microsoft.com/office/drawing/2014/main" id="{0927E016-1015-45C2-BF11-63BC4DD586FD}"/>
              </a:ext>
            </a:extLst>
          </p:cNvPr>
          <p:cNvSpPr/>
          <p:nvPr/>
        </p:nvSpPr>
        <p:spPr>
          <a:xfrm>
            <a:off x="0" y="3027219"/>
            <a:ext cx="12192000" cy="219470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453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10" fill="hold" grpId="0"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strVal val="ppt_h"/>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4C534-8052-DEAA-C2C5-1453BEEA9F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98F297B-5B8F-BE7D-FA3C-0F40310B1E28}"/>
              </a:ext>
            </a:extLst>
          </p:cNvPr>
          <p:cNvSpPr>
            <a:spLocks noGrp="1"/>
          </p:cNvSpPr>
          <p:nvPr>
            <p:ph idx="1"/>
          </p:nvPr>
        </p:nvSpPr>
        <p:spPr/>
        <p:txBody>
          <a:bodyPr/>
          <a:lstStyle/>
          <a:p>
            <a:endParaRPr lang="en-US"/>
          </a:p>
        </p:txBody>
      </p:sp>
      <p:pic>
        <p:nvPicPr>
          <p:cNvPr id="4" name="Picture 2" descr="Math Memes on Instagram: “Permutations - order matters ...">
            <a:extLst>
              <a:ext uri="{FF2B5EF4-FFF2-40B4-BE49-F238E27FC236}">
                <a16:creationId xmlns:a16="http://schemas.microsoft.com/office/drawing/2014/main" id="{D22B718D-2DA2-7DA2-918B-1693EE65D7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054" y="2902801"/>
            <a:ext cx="3907410" cy="3907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520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9931E-0A64-ED82-E2A9-0C7B0B08714C}"/>
              </a:ext>
            </a:extLst>
          </p:cNvPr>
          <p:cNvSpPr>
            <a:spLocks noGrp="1"/>
          </p:cNvSpPr>
          <p:nvPr>
            <p:ph type="title"/>
          </p:nvPr>
        </p:nvSpPr>
        <p:spPr/>
        <p:txBody>
          <a:bodyPr/>
          <a:lstStyle/>
          <a:p>
            <a:r>
              <a:rPr lang="en-US" b="1" dirty="0"/>
              <a:t>10.1 Sum and product rules </a:t>
            </a:r>
            <a:br>
              <a:rPr lang="en-US" b="1" dirty="0"/>
            </a:br>
            <a:endParaRPr lang="en-US" dirty="0"/>
          </a:p>
        </p:txBody>
      </p:sp>
      <p:sp>
        <p:nvSpPr>
          <p:cNvPr id="3" name="Content Placeholder 2">
            <a:extLst>
              <a:ext uri="{FF2B5EF4-FFF2-40B4-BE49-F238E27FC236}">
                <a16:creationId xmlns:a16="http://schemas.microsoft.com/office/drawing/2014/main" id="{6A9F1DA4-72D6-7125-E120-AA0BEA1F6A01}"/>
              </a:ext>
            </a:extLst>
          </p:cNvPr>
          <p:cNvSpPr>
            <a:spLocks noGrp="1"/>
          </p:cNvSpPr>
          <p:nvPr>
            <p:ph idx="1"/>
          </p:nvPr>
        </p:nvSpPr>
        <p:spPr/>
        <p:txBody>
          <a:bodyPr/>
          <a:lstStyle/>
          <a:p>
            <a:r>
              <a:rPr lang="en-US" b="1" dirty="0"/>
              <a:t>Introduction to counting</a:t>
            </a:r>
          </a:p>
          <a:p>
            <a:endParaRPr lang="en-US" b="1" dirty="0"/>
          </a:p>
        </p:txBody>
      </p:sp>
      <p:grpSp>
        <p:nvGrpSpPr>
          <p:cNvPr id="4" name="Group 3">
            <a:extLst>
              <a:ext uri="{FF2B5EF4-FFF2-40B4-BE49-F238E27FC236}">
                <a16:creationId xmlns:a16="http://schemas.microsoft.com/office/drawing/2014/main" id="{EBDA09A5-8FE6-41A6-9B44-35E943663B6F}"/>
              </a:ext>
            </a:extLst>
          </p:cNvPr>
          <p:cNvGrpSpPr/>
          <p:nvPr/>
        </p:nvGrpSpPr>
        <p:grpSpPr>
          <a:xfrm>
            <a:off x="8734248" y="-109822"/>
            <a:ext cx="3310640" cy="1492049"/>
            <a:chOff x="718924" y="2110060"/>
            <a:chExt cx="3045496" cy="2907156"/>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1375655-82C9-876B-5B95-D9613F0031CA}"/>
                    </a:ext>
                  </a:extLst>
                </p:cNvPr>
                <p:cNvSpPr/>
                <p:nvPr/>
              </p:nvSpPr>
              <p:spPr>
                <a:xfrm>
                  <a:off x="744383" y="2653632"/>
                  <a:ext cx="3020037" cy="236358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 </m:t>
                            </m:r>
                          </m:den>
                        </m:f>
                      </m:oMath>
                    </m:oMathPara>
                  </a14:m>
                  <a:endParaRPr lang="en-US" sz="2400" dirty="0"/>
                </a:p>
              </p:txBody>
            </p:sp>
          </mc:Choice>
          <mc:Fallback xmlns="">
            <p:sp>
              <p:nvSpPr>
                <p:cNvPr id="5" name="Rectangle 4">
                  <a:extLst>
                    <a:ext uri="{FF2B5EF4-FFF2-40B4-BE49-F238E27FC236}">
                      <a16:creationId xmlns:a16="http://schemas.microsoft.com/office/drawing/2014/main" id="{11375655-82C9-876B-5B95-D9613F0031CA}"/>
                    </a:ext>
                  </a:extLst>
                </p:cNvPr>
                <p:cNvSpPr>
                  <a:spLocks noRot="1" noChangeAspect="1" noMove="1" noResize="1" noEditPoints="1" noAdjustHandles="1" noChangeArrowheads="1" noChangeShapeType="1" noTextEdit="1"/>
                </p:cNvSpPr>
                <p:nvPr/>
              </p:nvSpPr>
              <p:spPr>
                <a:xfrm>
                  <a:off x="744383" y="2653632"/>
                  <a:ext cx="3020037" cy="2363584"/>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F6D15E8-A45E-F882-9558-B5872EF3E28D}"/>
                </a:ext>
              </a:extLst>
            </p:cNvPr>
            <p:cNvSpPr txBox="1"/>
            <p:nvPr/>
          </p:nvSpPr>
          <p:spPr>
            <a:xfrm>
              <a:off x="718924" y="2110060"/>
              <a:ext cx="1736372" cy="369331"/>
            </a:xfrm>
            <a:prstGeom prst="rect">
              <a:avLst/>
            </a:prstGeom>
            <a:noFill/>
          </p:spPr>
          <p:txBody>
            <a:bodyPr wrap="none" rtlCol="0">
              <a:spAutoFit/>
            </a:bodyPr>
            <a:lstStyle/>
            <a:p>
              <a:r>
                <a:rPr lang="en-US" dirty="0"/>
                <a:t>Order matters</a:t>
              </a:r>
            </a:p>
          </p:txBody>
        </p:sp>
      </p:grpSp>
      <p:grpSp>
        <p:nvGrpSpPr>
          <p:cNvPr id="7" name="Group 6">
            <a:extLst>
              <a:ext uri="{FF2B5EF4-FFF2-40B4-BE49-F238E27FC236}">
                <a16:creationId xmlns:a16="http://schemas.microsoft.com/office/drawing/2014/main" id="{B42D821D-3C30-D3E0-BAE3-3A96A203A44B}"/>
              </a:ext>
            </a:extLst>
          </p:cNvPr>
          <p:cNvGrpSpPr/>
          <p:nvPr/>
        </p:nvGrpSpPr>
        <p:grpSpPr>
          <a:xfrm>
            <a:off x="8091035" y="1281406"/>
            <a:ext cx="3953853" cy="1814326"/>
            <a:chOff x="8210050" y="4978762"/>
            <a:chExt cx="3953853" cy="1814326"/>
          </a:xfrm>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520C437-4726-CAF8-B87A-825E905C9B34}"/>
                    </a:ext>
                  </a:extLst>
                </p:cNvPr>
                <p:cNvSpPr/>
                <p:nvPr/>
              </p:nvSpPr>
              <p:spPr>
                <a:xfrm>
                  <a:off x="8288189" y="5337046"/>
                  <a:ext cx="3875714" cy="145604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type m:val="noBar"/>
                                <m:ctrlPr>
                                  <a:rPr lang="en-US" sz="2400" b="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𝑟</m:t>
                                </m:r>
                              </m:den>
                            </m:f>
                          </m:e>
                        </m:d>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m:t>
                            </m:r>
                          </m:num>
                          <m:den>
                            <m:r>
                              <a:rPr lang="en-US" sz="2400" b="0" i="1" smtClean="0">
                                <a:latin typeface="Cambria Math" panose="02040503050406030204" pitchFamily="18" charset="0"/>
                              </a:rPr>
                              <m:t>𝑟</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 </m:t>
                            </m:r>
                          </m:den>
                        </m:f>
                      </m:oMath>
                    </m:oMathPara>
                  </a14:m>
                  <a:endParaRPr lang="en-US" sz="2400" dirty="0"/>
                </a:p>
                <a:p>
                  <a:pPr algn="ctr"/>
                  <a:endParaRPr lang="en-US" sz="2400" dirty="0"/>
                </a:p>
                <a:p>
                  <a:pPr algn="ctr"/>
                  <a:r>
                    <a:rPr lang="en-US" sz="2400" dirty="0"/>
                    <a:t>"</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choose</m:t>
                      </m:r>
                      <m:r>
                        <a:rPr lang="en-US" sz="2400" b="0" i="1" smtClean="0">
                          <a:latin typeface="Cambria Math" panose="02040503050406030204" pitchFamily="18" charset="0"/>
                        </a:rPr>
                        <m:t> </m:t>
                      </m:r>
                      <m:r>
                        <a:rPr lang="en-US" sz="2400" b="0" i="1" smtClean="0">
                          <a:latin typeface="Cambria Math" panose="02040503050406030204" pitchFamily="18" charset="0"/>
                        </a:rPr>
                        <m:t>𝑟</m:t>
                      </m:r>
                      <m:r>
                        <a:rPr lang="en-US" sz="2400" b="0" i="1" smtClean="0">
                          <a:latin typeface="Cambria Math" panose="02040503050406030204" pitchFamily="18" charset="0"/>
                        </a:rPr>
                        <m:t>"</m:t>
                      </m:r>
                    </m:oMath>
                  </a14:m>
                  <a:endParaRPr lang="en-US" sz="2400" dirty="0"/>
                </a:p>
              </p:txBody>
            </p:sp>
          </mc:Choice>
          <mc:Fallback xmlns="">
            <p:sp>
              <p:nvSpPr>
                <p:cNvPr id="8" name="Rectangle 7">
                  <a:extLst>
                    <a:ext uri="{FF2B5EF4-FFF2-40B4-BE49-F238E27FC236}">
                      <a16:creationId xmlns:a16="http://schemas.microsoft.com/office/drawing/2014/main" id="{A520C437-4726-CAF8-B87A-825E905C9B34}"/>
                    </a:ext>
                  </a:extLst>
                </p:cNvPr>
                <p:cNvSpPr>
                  <a:spLocks noRot="1" noChangeAspect="1" noMove="1" noResize="1" noEditPoints="1" noAdjustHandles="1" noChangeArrowheads="1" noChangeShapeType="1" noTextEdit="1"/>
                </p:cNvSpPr>
                <p:nvPr/>
              </p:nvSpPr>
              <p:spPr>
                <a:xfrm>
                  <a:off x="8288189" y="5337046"/>
                  <a:ext cx="3875714" cy="1456042"/>
                </a:xfrm>
                <a:prstGeom prst="rect">
                  <a:avLst/>
                </a:prstGeom>
                <a:blipFill>
                  <a:blip r:embed="rId3"/>
                  <a:stretch>
                    <a:fillRect b="-1196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D303F6B-CD6C-E510-7CE6-A386C0FF35AF}"/>
                </a:ext>
              </a:extLst>
            </p:cNvPr>
            <p:cNvSpPr txBox="1"/>
            <p:nvPr/>
          </p:nvSpPr>
          <p:spPr>
            <a:xfrm>
              <a:off x="8210050" y="4978762"/>
              <a:ext cx="2784737" cy="369332"/>
            </a:xfrm>
            <a:prstGeom prst="rect">
              <a:avLst/>
            </a:prstGeom>
            <a:noFill/>
          </p:spPr>
          <p:txBody>
            <a:bodyPr wrap="none" rtlCol="0">
              <a:spAutoFit/>
            </a:bodyPr>
            <a:lstStyle/>
            <a:p>
              <a:r>
                <a:rPr lang="en-US" dirty="0"/>
                <a:t>Order does not matter</a:t>
              </a:r>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93161F9-46F4-B6D3-DE7B-F5D184DF240E}"/>
                  </a:ext>
                </a:extLst>
              </p:cNvPr>
              <p:cNvSpPr/>
              <p:nvPr/>
            </p:nvSpPr>
            <p:spPr>
              <a:xfrm>
                <a:off x="4931664" y="4991443"/>
                <a:ext cx="7260336" cy="186655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en-US" b="0" i="1" smtClean="0">
                        <a:latin typeface="Cambria Math" panose="02040503050406030204" pitchFamily="18" charset="0"/>
                      </a:rPr>
                      <m:t>𝑛</m:t>
                    </m:r>
                  </m:oMath>
                </a14:m>
                <a:r>
                  <a:rPr lang="en-US" i="1" dirty="0">
                    <a:latin typeface="Cambria Math" panose="02040503050406030204" pitchFamily="18" charset="0"/>
                  </a:rPr>
                  <a:t> </a:t>
                </a:r>
                <a:r>
                  <a:rPr lang="en-US" dirty="0">
                    <a:latin typeface="Cambria Math" panose="02040503050406030204" pitchFamily="18" charset="0"/>
                  </a:rPr>
                  <a:t>= number of items to select</a:t>
                </a:r>
              </a:p>
              <a:p>
                <a14:m>
                  <m:oMath xmlns:m="http://schemas.openxmlformats.org/officeDocument/2006/math">
                    <m:r>
                      <a:rPr lang="en-US" b="0" i="1" smtClean="0">
                        <a:latin typeface="Cambria Math" panose="02040503050406030204" pitchFamily="18" charset="0"/>
                      </a:rPr>
                      <m:t>𝑚</m:t>
                    </m:r>
                  </m:oMath>
                </a14:m>
                <a:r>
                  <a:rPr lang="en-US" i="1" dirty="0">
                    <a:latin typeface="Cambria Math" panose="02040503050406030204" pitchFamily="18" charset="0"/>
                  </a:rPr>
                  <a:t> </a:t>
                </a:r>
                <a:r>
                  <a:rPr lang="en-US" dirty="0">
                    <a:latin typeface="Cambria Math" panose="02040503050406030204" pitchFamily="18" charset="0"/>
                  </a:rPr>
                  <a:t>= number of varieties</a:t>
                </a:r>
              </a:p>
              <a:p>
                <a:endParaRPr lang="en-US"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 −1</m:t>
                              </m:r>
                            </m:num>
                            <m:den>
                              <m:r>
                                <a:rPr lang="en-US" b="0" i="1" smtClean="0">
                                  <a:latin typeface="Cambria Math" panose="02040503050406030204" pitchFamily="18" charset="0"/>
                                </a:rPr>
                                <m:t>𝑚</m:t>
                              </m:r>
                              <m:r>
                                <a:rPr lang="en-US" b="0" i="1" smtClean="0">
                                  <a:latin typeface="Cambria Math" panose="02040503050406030204" pitchFamily="18" charset="0"/>
                                </a:rPr>
                                <m:t>−1</m:t>
                              </m:r>
                            </m:den>
                          </m:f>
                        </m:e>
                      </m:d>
                      <m:r>
                        <a:rPr lang="en-US" b="0" i="0"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−1</m:t>
                              </m:r>
                            </m:e>
                          </m:d>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−1 −</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−1</m:t>
                                  </m:r>
                                </m:e>
                              </m:d>
                            </m:e>
                          </m:d>
                          <m:r>
                            <a:rPr lang="en-US" b="0" i="1" smtClean="0">
                              <a:latin typeface="Cambria Math" panose="02040503050406030204" pitchFamily="18" charset="0"/>
                            </a:rPr>
                            <m:t>!</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−1</m:t>
                              </m:r>
                            </m:e>
                          </m:d>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den>
                      </m:f>
                    </m:oMath>
                  </m:oMathPara>
                </a14:m>
                <a:endParaRPr lang="en-US" dirty="0"/>
              </a:p>
            </p:txBody>
          </p:sp>
        </mc:Choice>
        <mc:Fallback xmlns="">
          <p:sp>
            <p:nvSpPr>
              <p:cNvPr id="10" name="Rectangle 9">
                <a:extLst>
                  <a:ext uri="{FF2B5EF4-FFF2-40B4-BE49-F238E27FC236}">
                    <a16:creationId xmlns:a16="http://schemas.microsoft.com/office/drawing/2014/main" id="{793161F9-46F4-B6D3-DE7B-F5D184DF240E}"/>
                  </a:ext>
                </a:extLst>
              </p:cNvPr>
              <p:cNvSpPr>
                <a:spLocks noRot="1" noChangeAspect="1" noMove="1" noResize="1" noEditPoints="1" noAdjustHandles="1" noChangeArrowheads="1" noChangeShapeType="1" noTextEdit="1"/>
              </p:cNvSpPr>
              <p:nvPr/>
            </p:nvSpPr>
            <p:spPr>
              <a:xfrm>
                <a:off x="4931664" y="4991443"/>
                <a:ext cx="7260336" cy="18665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F0AA6F8-8970-D47A-266F-73685BB27605}"/>
                  </a:ext>
                </a:extLst>
              </p:cNvPr>
              <p:cNvSpPr txBox="1"/>
              <p:nvPr/>
            </p:nvSpPr>
            <p:spPr>
              <a:xfrm>
                <a:off x="9801560" y="3353195"/>
                <a:ext cx="2243328" cy="121167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US"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r>
                            <a:rPr lang="en-US" b="0" i="1" smtClean="0">
                              <a:latin typeface="Cambria Math" panose="02040503050406030204" pitchFamily="18" charset="0"/>
                            </a:rPr>
                            <m:t>!</m:t>
                          </m:r>
                        </m:den>
                      </m:f>
                    </m:oMath>
                  </m:oMathPara>
                </a14:m>
                <a:endParaRPr lang="en-US" dirty="0"/>
              </a:p>
              <a:p>
                <a:pPr algn="ctr"/>
                <a:endParaRPr lang="en-US" dirty="0"/>
              </a:p>
            </p:txBody>
          </p:sp>
        </mc:Choice>
        <mc:Fallback xmlns="">
          <p:sp>
            <p:nvSpPr>
              <p:cNvPr id="11" name="TextBox 10">
                <a:extLst>
                  <a:ext uri="{FF2B5EF4-FFF2-40B4-BE49-F238E27FC236}">
                    <a16:creationId xmlns:a16="http://schemas.microsoft.com/office/drawing/2014/main" id="{3F0AA6F8-8970-D47A-266F-73685BB27605}"/>
                  </a:ext>
                </a:extLst>
              </p:cNvPr>
              <p:cNvSpPr txBox="1">
                <a:spLocks noRot="1" noChangeAspect="1" noMove="1" noResize="1" noEditPoints="1" noAdjustHandles="1" noChangeArrowheads="1" noChangeShapeType="1" noTextEdit="1"/>
              </p:cNvSpPr>
              <p:nvPr/>
            </p:nvSpPr>
            <p:spPr>
              <a:xfrm>
                <a:off x="9801560" y="3353195"/>
                <a:ext cx="2243328" cy="1211678"/>
              </a:xfrm>
              <a:prstGeom prst="rect">
                <a:avLst/>
              </a:prstGeom>
              <a:blipFill>
                <a:blip r:embed="rId5"/>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A3F81CB-00E9-CCF2-ACCB-AA40DC70A5B3}"/>
              </a:ext>
            </a:extLst>
          </p:cNvPr>
          <p:cNvSpPr txBox="1"/>
          <p:nvPr/>
        </p:nvSpPr>
        <p:spPr>
          <a:xfrm>
            <a:off x="9140687" y="4487174"/>
            <a:ext cx="6102626" cy="369332"/>
          </a:xfrm>
          <a:prstGeom prst="rect">
            <a:avLst/>
          </a:prstGeom>
          <a:noFill/>
        </p:spPr>
        <p:txBody>
          <a:bodyPr wrap="square">
            <a:spAutoFit/>
          </a:bodyPr>
          <a:lstStyle/>
          <a:p>
            <a:r>
              <a:rPr lang="en-US" dirty="0"/>
              <a:t>Permutations with repetitions</a:t>
            </a:r>
          </a:p>
        </p:txBody>
      </p:sp>
      <p:sp>
        <p:nvSpPr>
          <p:cNvPr id="15" name="TextBox 14">
            <a:extLst>
              <a:ext uri="{FF2B5EF4-FFF2-40B4-BE49-F238E27FC236}">
                <a16:creationId xmlns:a16="http://schemas.microsoft.com/office/drawing/2014/main" id="{A71D7709-5F9A-852C-D196-7229D40BFCDB}"/>
              </a:ext>
            </a:extLst>
          </p:cNvPr>
          <p:cNvSpPr txBox="1"/>
          <p:nvPr/>
        </p:nvSpPr>
        <p:spPr>
          <a:xfrm>
            <a:off x="7572789" y="4941748"/>
            <a:ext cx="3135795" cy="369332"/>
          </a:xfrm>
          <a:prstGeom prst="rect">
            <a:avLst/>
          </a:prstGeom>
          <a:noFill/>
        </p:spPr>
        <p:txBody>
          <a:bodyPr wrap="square">
            <a:spAutoFit/>
          </a:bodyPr>
          <a:lstStyle/>
          <a:p>
            <a:r>
              <a:rPr lang="en-US" dirty="0"/>
              <a:t>Multisets / </a:t>
            </a:r>
            <a:r>
              <a:rPr lang="en-US" dirty="0" err="1"/>
              <a:t>Multichoosing</a:t>
            </a:r>
            <a:endParaRPr lang="en-US" dirty="0"/>
          </a:p>
        </p:txBody>
      </p:sp>
    </p:spTree>
    <p:extLst>
      <p:ext uri="{BB962C8B-B14F-4D97-AF65-F5344CB8AC3E}">
        <p14:creationId xmlns:p14="http://schemas.microsoft.com/office/powerpoint/2010/main" val="2480194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F120A-B6F7-49DA-9458-B8744DF6CD81}"/>
              </a:ext>
            </a:extLst>
          </p:cNvPr>
          <p:cNvSpPr>
            <a:spLocks noGrp="1"/>
          </p:cNvSpPr>
          <p:nvPr>
            <p:ph type="title"/>
          </p:nvPr>
        </p:nvSpPr>
        <p:spPr>
          <a:xfrm>
            <a:off x="646111" y="452718"/>
            <a:ext cx="9926095" cy="894819"/>
          </a:xfrm>
        </p:spPr>
        <p:txBody>
          <a:bodyPr/>
          <a:lstStyle/>
          <a:p>
            <a:r>
              <a:rPr lang="en-US" sz="3600" dirty="0"/>
              <a:t>r-Permutations vs r-Combinations (Subsets)</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63F8B9C-A66A-45CB-B361-3BE74A2D2BC7}"/>
                  </a:ext>
                </a:extLst>
              </p:cNvPr>
              <p:cNvSpPr/>
              <p:nvPr/>
            </p:nvSpPr>
            <p:spPr>
              <a:xfrm>
                <a:off x="6096000" y="2653632"/>
                <a:ext cx="3875714" cy="236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type m:val="noBar"/>
                              <m:ctrlPr>
                                <a:rPr lang="en-US" sz="2400" b="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𝑟</m:t>
                              </m:r>
                            </m:den>
                          </m:f>
                        </m:e>
                      </m:d>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m:t>
                          </m:r>
                        </m:num>
                        <m:den>
                          <m:r>
                            <a:rPr lang="en-US" sz="2400" b="0" i="1" smtClean="0">
                              <a:latin typeface="Cambria Math" panose="02040503050406030204" pitchFamily="18" charset="0"/>
                            </a:rPr>
                            <m:t>𝑟</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 </m:t>
                          </m:r>
                        </m:den>
                      </m:f>
                    </m:oMath>
                  </m:oMathPara>
                </a14:m>
                <a:endParaRPr lang="en-US" sz="2400" dirty="0"/>
              </a:p>
              <a:p>
                <a:pPr algn="ctr"/>
                <a:endParaRPr lang="en-US" sz="2400" dirty="0"/>
              </a:p>
              <a:p>
                <a:pPr algn="ctr"/>
                <a:r>
                  <a:rPr lang="en-US" sz="2400" dirty="0"/>
                  <a:t>"</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choose</m:t>
                    </m:r>
                    <m:r>
                      <a:rPr lang="en-US" sz="2400" b="0" i="1" smtClean="0">
                        <a:latin typeface="Cambria Math" panose="02040503050406030204" pitchFamily="18" charset="0"/>
                      </a:rPr>
                      <m:t> </m:t>
                    </m:r>
                    <m:r>
                      <a:rPr lang="en-US" sz="2400" b="0" i="1" smtClean="0">
                        <a:latin typeface="Cambria Math" panose="02040503050406030204" pitchFamily="18" charset="0"/>
                      </a:rPr>
                      <m:t>𝑟</m:t>
                    </m:r>
                    <m:r>
                      <a:rPr lang="en-US" sz="2400" b="0" i="1" smtClean="0">
                        <a:latin typeface="Cambria Math" panose="02040503050406030204" pitchFamily="18" charset="0"/>
                      </a:rPr>
                      <m:t>"</m:t>
                    </m:r>
                  </m:oMath>
                </a14:m>
                <a:endParaRPr lang="en-US" sz="2400" dirty="0"/>
              </a:p>
            </p:txBody>
          </p:sp>
        </mc:Choice>
        <mc:Fallback xmlns="">
          <p:sp>
            <p:nvSpPr>
              <p:cNvPr id="5" name="Rectangle 4">
                <a:extLst>
                  <a:ext uri="{FF2B5EF4-FFF2-40B4-BE49-F238E27FC236}">
                    <a16:creationId xmlns:a16="http://schemas.microsoft.com/office/drawing/2014/main" id="{E63F8B9C-A66A-45CB-B361-3BE74A2D2BC7}"/>
                  </a:ext>
                </a:extLst>
              </p:cNvPr>
              <p:cNvSpPr>
                <a:spLocks noRot="1" noChangeAspect="1" noMove="1" noResize="1" noEditPoints="1" noAdjustHandles="1" noChangeArrowheads="1" noChangeShapeType="1" noTextEdit="1"/>
              </p:cNvSpPr>
              <p:nvPr/>
            </p:nvSpPr>
            <p:spPr>
              <a:xfrm>
                <a:off x="6096000" y="2653632"/>
                <a:ext cx="3875714" cy="2363584"/>
              </a:xfrm>
              <a:prstGeom prst="rect">
                <a:avLst/>
              </a:prstGeom>
              <a:blipFill>
                <a:blip r:embed="rId3"/>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D791045-DA46-92B4-3481-E622E1CB0635}"/>
              </a:ext>
            </a:extLst>
          </p:cNvPr>
          <p:cNvGrpSpPr/>
          <p:nvPr/>
        </p:nvGrpSpPr>
        <p:grpSpPr>
          <a:xfrm>
            <a:off x="744383" y="2653632"/>
            <a:ext cx="3020037" cy="2363584"/>
            <a:chOff x="744383" y="2653632"/>
            <a:chExt cx="3020037" cy="2363584"/>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2805464-7A8F-452F-9441-FB38BDCC942A}"/>
                    </a:ext>
                  </a:extLst>
                </p:cNvPr>
                <p:cNvSpPr/>
                <p:nvPr/>
              </p:nvSpPr>
              <p:spPr>
                <a:xfrm>
                  <a:off x="744383" y="2653632"/>
                  <a:ext cx="3020037" cy="236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 </m:t>
                            </m:r>
                          </m:den>
                        </m:f>
                      </m:oMath>
                    </m:oMathPara>
                  </a14:m>
                  <a:endParaRPr lang="en-US" sz="2400" dirty="0"/>
                </a:p>
              </p:txBody>
            </p:sp>
          </mc:Choice>
          <mc:Fallback xmlns="">
            <p:sp>
              <p:nvSpPr>
                <p:cNvPr id="4" name="Rectangle 3">
                  <a:extLst>
                    <a:ext uri="{FF2B5EF4-FFF2-40B4-BE49-F238E27FC236}">
                      <a16:creationId xmlns:a16="http://schemas.microsoft.com/office/drawing/2014/main" id="{72805464-7A8F-452F-9441-FB38BDCC942A}"/>
                    </a:ext>
                  </a:extLst>
                </p:cNvPr>
                <p:cNvSpPr>
                  <a:spLocks noRot="1" noChangeAspect="1" noMove="1" noResize="1" noEditPoints="1" noAdjustHandles="1" noChangeArrowheads="1" noChangeShapeType="1" noTextEdit="1"/>
                </p:cNvSpPr>
                <p:nvPr/>
              </p:nvSpPr>
              <p:spPr>
                <a:xfrm>
                  <a:off x="744383" y="2653632"/>
                  <a:ext cx="3020037" cy="2363584"/>
                </a:xfrm>
                <a:prstGeom prst="rect">
                  <a:avLst/>
                </a:prstGeom>
                <a:blipFill>
                  <a:blip r:embed="rId4"/>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1B9500C-BC23-4609-95E5-9AD0FBFAB5E6}"/>
                </a:ext>
              </a:extLst>
            </p:cNvPr>
            <p:cNvSpPr txBox="1"/>
            <p:nvPr/>
          </p:nvSpPr>
          <p:spPr>
            <a:xfrm>
              <a:off x="807148" y="2758705"/>
              <a:ext cx="1736373" cy="369332"/>
            </a:xfrm>
            <a:prstGeom prst="rect">
              <a:avLst/>
            </a:prstGeom>
            <a:noFill/>
          </p:spPr>
          <p:txBody>
            <a:bodyPr wrap="none" rtlCol="0">
              <a:spAutoFit/>
            </a:bodyPr>
            <a:lstStyle/>
            <a:p>
              <a:r>
                <a:rPr lang="en-US" dirty="0"/>
                <a:t>Order matters</a:t>
              </a:r>
            </a:p>
          </p:txBody>
        </p:sp>
      </p:grpSp>
      <p:sp>
        <p:nvSpPr>
          <p:cNvPr id="7" name="TextBox 6">
            <a:extLst>
              <a:ext uri="{FF2B5EF4-FFF2-40B4-BE49-F238E27FC236}">
                <a16:creationId xmlns:a16="http://schemas.microsoft.com/office/drawing/2014/main" id="{C3EA2788-FF85-4817-AC68-FA02CC4A4683}"/>
              </a:ext>
            </a:extLst>
          </p:cNvPr>
          <p:cNvSpPr txBox="1"/>
          <p:nvPr/>
        </p:nvSpPr>
        <p:spPr>
          <a:xfrm>
            <a:off x="6017861" y="2295348"/>
            <a:ext cx="2784737" cy="369332"/>
          </a:xfrm>
          <a:prstGeom prst="rect">
            <a:avLst/>
          </a:prstGeom>
          <a:noFill/>
        </p:spPr>
        <p:txBody>
          <a:bodyPr wrap="none" rtlCol="0">
            <a:spAutoFit/>
          </a:bodyPr>
          <a:lstStyle/>
          <a:p>
            <a:r>
              <a:rPr lang="en-US" dirty="0"/>
              <a:t>Order does not matter</a:t>
            </a:r>
          </a:p>
        </p:txBody>
      </p:sp>
      <p:sp>
        <p:nvSpPr>
          <p:cNvPr id="8" name="TextBox 7">
            <a:extLst>
              <a:ext uri="{FF2B5EF4-FFF2-40B4-BE49-F238E27FC236}">
                <a16:creationId xmlns:a16="http://schemas.microsoft.com/office/drawing/2014/main" id="{862F3135-F329-411A-9370-84B44C586EF2}"/>
              </a:ext>
            </a:extLst>
          </p:cNvPr>
          <p:cNvSpPr txBox="1"/>
          <p:nvPr/>
        </p:nvSpPr>
        <p:spPr>
          <a:xfrm>
            <a:off x="666244" y="5164899"/>
            <a:ext cx="3754554" cy="369332"/>
          </a:xfrm>
          <a:prstGeom prst="rect">
            <a:avLst/>
          </a:prstGeom>
          <a:noFill/>
        </p:spPr>
        <p:txBody>
          <a:bodyPr wrap="none" rtlCol="0">
            <a:spAutoFit/>
          </a:bodyPr>
          <a:lstStyle/>
          <a:p>
            <a:r>
              <a:rPr lang="en-US" dirty="0"/>
              <a:t>Think sequence or arrangement</a:t>
            </a:r>
          </a:p>
        </p:txBody>
      </p:sp>
      <p:sp>
        <p:nvSpPr>
          <p:cNvPr id="9" name="TextBox 8">
            <a:extLst>
              <a:ext uri="{FF2B5EF4-FFF2-40B4-BE49-F238E27FC236}">
                <a16:creationId xmlns:a16="http://schemas.microsoft.com/office/drawing/2014/main" id="{E9D5BAA4-D742-4883-B9F6-C41BA37942C6}"/>
              </a:ext>
            </a:extLst>
          </p:cNvPr>
          <p:cNvSpPr txBox="1"/>
          <p:nvPr/>
        </p:nvSpPr>
        <p:spPr>
          <a:xfrm>
            <a:off x="6017861" y="5164899"/>
            <a:ext cx="1199367" cy="369332"/>
          </a:xfrm>
          <a:prstGeom prst="rect">
            <a:avLst/>
          </a:prstGeom>
          <a:noFill/>
        </p:spPr>
        <p:txBody>
          <a:bodyPr wrap="none" rtlCol="0">
            <a:spAutoFit/>
          </a:bodyPr>
          <a:lstStyle/>
          <a:p>
            <a:r>
              <a:rPr lang="en-US" dirty="0"/>
              <a:t>Think sets</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36AD66-C577-4535-BAD1-DAC4D41D118A}"/>
                  </a:ext>
                </a:extLst>
              </p:cNvPr>
              <p:cNvSpPr/>
              <p:nvPr/>
            </p:nvSpPr>
            <p:spPr>
              <a:xfrm>
                <a:off x="2254401" y="1375687"/>
                <a:ext cx="6443384" cy="797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oMath>
                </a14:m>
                <a:r>
                  <a:rPr lang="en-US" sz="2400" dirty="0"/>
                  <a:t> Number of things to choose from</a:t>
                </a:r>
              </a:p>
              <a:p>
                <a14:m>
                  <m:oMath xmlns:m="http://schemas.openxmlformats.org/officeDocument/2006/math">
                    <m:r>
                      <a:rPr lang="en-US" sz="2400" b="0" i="1" smtClean="0">
                        <a:latin typeface="Cambria Math" panose="02040503050406030204" pitchFamily="18" charset="0"/>
                      </a:rPr>
                      <m:t>𝑟</m:t>
                    </m:r>
                    <m:r>
                      <a:rPr lang="en-US" sz="2400" b="0" i="1" smtClean="0">
                        <a:latin typeface="Cambria Math" panose="02040503050406030204" pitchFamily="18" charset="0"/>
                      </a:rPr>
                      <m:t>:</m:t>
                    </m:r>
                  </m:oMath>
                </a14:m>
                <a:r>
                  <a:rPr lang="en-US" sz="2400" dirty="0"/>
                  <a:t> How many things to choose</a:t>
                </a:r>
              </a:p>
            </p:txBody>
          </p:sp>
        </mc:Choice>
        <mc:Fallback xmlns="">
          <p:sp>
            <p:nvSpPr>
              <p:cNvPr id="10" name="Rectangle 9">
                <a:extLst>
                  <a:ext uri="{FF2B5EF4-FFF2-40B4-BE49-F238E27FC236}">
                    <a16:creationId xmlns:a16="http://schemas.microsoft.com/office/drawing/2014/main" id="{6636AD66-C577-4535-BAD1-DAC4D41D118A}"/>
                  </a:ext>
                </a:extLst>
              </p:cNvPr>
              <p:cNvSpPr>
                <a:spLocks noRot="1" noChangeAspect="1" noMove="1" noResize="1" noEditPoints="1" noAdjustHandles="1" noChangeArrowheads="1" noChangeShapeType="1" noTextEdit="1"/>
              </p:cNvSpPr>
              <p:nvPr/>
            </p:nvSpPr>
            <p:spPr>
              <a:xfrm>
                <a:off x="2254401" y="1375687"/>
                <a:ext cx="6443384" cy="797913"/>
              </a:xfrm>
              <a:prstGeom prst="rect">
                <a:avLst/>
              </a:prstGeom>
              <a:blipFill>
                <a:blip r:embed="rId5"/>
                <a:stretch>
                  <a:fillRect t="-6716" b="-17164"/>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08E38E3-B5A6-D7A5-1193-FD8FB45D8E22}"/>
              </a:ext>
            </a:extLst>
          </p:cNvPr>
          <p:cNvSpPr txBox="1"/>
          <p:nvPr/>
        </p:nvSpPr>
        <p:spPr>
          <a:xfrm>
            <a:off x="57181" y="6488668"/>
            <a:ext cx="6092890" cy="369332"/>
          </a:xfrm>
          <a:prstGeom prst="rect">
            <a:avLst/>
          </a:prstGeom>
          <a:noFill/>
        </p:spPr>
        <p:txBody>
          <a:bodyPr wrap="square">
            <a:spAutoFit/>
          </a:bodyPr>
          <a:lstStyle/>
          <a:p>
            <a:r>
              <a:rPr lang="en-US" b="1" dirty="0"/>
              <a:t>10.4 Counting permutations</a:t>
            </a:r>
          </a:p>
        </p:txBody>
      </p:sp>
    </p:spTree>
    <p:extLst>
      <p:ext uri="{BB962C8B-B14F-4D97-AF65-F5344CB8AC3E}">
        <p14:creationId xmlns:p14="http://schemas.microsoft.com/office/powerpoint/2010/main" val="319233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458D6-4409-43FC-A9C4-9072CCD5F3ED}"/>
              </a:ext>
            </a:extLst>
          </p:cNvPr>
          <p:cNvSpPr>
            <a:spLocks noGrp="1"/>
          </p:cNvSpPr>
          <p:nvPr>
            <p:ph type="title"/>
          </p:nvPr>
        </p:nvSpPr>
        <p:spPr/>
        <p:txBody>
          <a:bodyPr/>
          <a:lstStyle/>
          <a:p>
            <a:r>
              <a:rPr lang="en-US" dirty="0"/>
              <a:t>Permutations</a:t>
            </a:r>
          </a:p>
        </p:txBody>
      </p:sp>
      <p:sp>
        <p:nvSpPr>
          <p:cNvPr id="3" name="Content Placeholder 2">
            <a:extLst>
              <a:ext uri="{FF2B5EF4-FFF2-40B4-BE49-F238E27FC236}">
                <a16:creationId xmlns:a16="http://schemas.microsoft.com/office/drawing/2014/main" id="{53CD5D95-20FA-4D5E-BDB9-CCB1048FA494}"/>
              </a:ext>
            </a:extLst>
          </p:cNvPr>
          <p:cNvSpPr>
            <a:spLocks noGrp="1"/>
          </p:cNvSpPr>
          <p:nvPr>
            <p:ph idx="1"/>
          </p:nvPr>
        </p:nvSpPr>
        <p:spPr/>
        <p:txBody>
          <a:bodyPr/>
          <a:lstStyle/>
          <a:p>
            <a:r>
              <a:rPr lang="en-US" dirty="0"/>
              <a:t>Order matters</a:t>
            </a:r>
          </a:p>
          <a:p>
            <a:pPr marL="457200" lvl="1" indent="0">
              <a:buNone/>
            </a:pPr>
            <a:endParaRPr lang="en-US" dirty="0"/>
          </a:p>
          <a:p>
            <a:pPr marL="457200" lvl="1" indent="0">
              <a:buNone/>
            </a:pPr>
            <a:r>
              <a:rPr lang="en-US" dirty="0"/>
              <a:t>Example:</a:t>
            </a:r>
          </a:p>
          <a:p>
            <a:pPr marL="457200" lvl="1" indent="0">
              <a:buNone/>
            </a:pPr>
            <a:endParaRPr lang="en-US" dirty="0"/>
          </a:p>
          <a:p>
            <a:pPr marL="457200" lvl="1" indent="0">
              <a:buNone/>
            </a:pPr>
            <a:r>
              <a:rPr lang="en-US" dirty="0"/>
              <a:t>How many ways can we select three students to stand in line for a picture from a group of five students?</a:t>
            </a:r>
          </a:p>
          <a:p>
            <a:pPr marL="457200" lvl="1" indent="0">
              <a:buNone/>
            </a:pPr>
            <a:endParaRPr lang="en-US" dirty="0"/>
          </a:p>
          <a:p>
            <a:pPr marL="457200" lvl="1" indent="0">
              <a:buNone/>
            </a:pPr>
            <a:r>
              <a:rPr lang="en-US" dirty="0"/>
              <a:t>5 * 4 * 3 = 60</a:t>
            </a:r>
          </a:p>
          <a:p>
            <a:endParaRPr lang="en-US" dirty="0"/>
          </a:p>
        </p:txBody>
      </p:sp>
      <p:sp>
        <p:nvSpPr>
          <p:cNvPr id="4" name="TextBox 3">
            <a:extLst>
              <a:ext uri="{FF2B5EF4-FFF2-40B4-BE49-F238E27FC236}">
                <a16:creationId xmlns:a16="http://schemas.microsoft.com/office/drawing/2014/main" id="{617A8010-8B9A-4E4F-A9A5-76AAA0C53457}"/>
              </a:ext>
            </a:extLst>
          </p:cNvPr>
          <p:cNvSpPr txBox="1"/>
          <p:nvPr/>
        </p:nvSpPr>
        <p:spPr>
          <a:xfrm>
            <a:off x="0" y="6620361"/>
            <a:ext cx="5168403" cy="230832"/>
          </a:xfrm>
          <a:prstGeom prst="rect">
            <a:avLst/>
          </a:prstGeom>
          <a:noFill/>
        </p:spPr>
        <p:txBody>
          <a:bodyPr wrap="none" rtlCol="0">
            <a:spAutoFit/>
          </a:bodyPr>
          <a:lstStyle/>
          <a:p>
            <a:r>
              <a:rPr lang="en-US" sz="900" dirty="0"/>
              <a:t>Rosen, Kenneth. </a:t>
            </a:r>
            <a:r>
              <a:rPr lang="en-US" sz="900" i="1" dirty="0"/>
              <a:t>Discrete Mathematics and Its Applications, 7th Edition</a:t>
            </a:r>
            <a:r>
              <a:rPr lang="en-US" sz="900" dirty="0"/>
              <a:t>. McGraw-Hill, 2012</a:t>
            </a:r>
          </a:p>
        </p:txBody>
      </p:sp>
      <p:pic>
        <p:nvPicPr>
          <p:cNvPr id="12" name="Picture 11" descr="Young businessman thinking">
            <a:extLst>
              <a:ext uri="{FF2B5EF4-FFF2-40B4-BE49-F238E27FC236}">
                <a16:creationId xmlns:a16="http://schemas.microsoft.com/office/drawing/2014/main" id="{C6D03D22-35FD-4880-9CED-E47544423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8403" y="267314"/>
            <a:ext cx="1157922" cy="2622459"/>
          </a:xfrm>
          <a:prstGeom prst="rect">
            <a:avLst/>
          </a:prstGeom>
        </p:spPr>
      </p:pic>
      <p:pic>
        <p:nvPicPr>
          <p:cNvPr id="14" name="Picture 13" descr="Young businessman hand on chin">
            <a:extLst>
              <a:ext uri="{FF2B5EF4-FFF2-40B4-BE49-F238E27FC236}">
                <a16:creationId xmlns:a16="http://schemas.microsoft.com/office/drawing/2014/main" id="{9F88C309-CB58-4606-B951-9EF40E72FB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6587" y="279948"/>
            <a:ext cx="812557" cy="2622458"/>
          </a:xfrm>
          <a:prstGeom prst="rect">
            <a:avLst/>
          </a:prstGeom>
        </p:spPr>
      </p:pic>
      <p:pic>
        <p:nvPicPr>
          <p:cNvPr id="15" name="Picture 14" descr="Male student raised hands">
            <a:extLst>
              <a:ext uri="{FF2B5EF4-FFF2-40B4-BE49-F238E27FC236}">
                <a16:creationId xmlns:a16="http://schemas.microsoft.com/office/drawing/2014/main" id="{E1CADB33-9A32-4C62-83DA-36BB21B6C3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326325" y="432262"/>
            <a:ext cx="964030" cy="2475432"/>
          </a:xfrm>
          <a:prstGeom prst="rect">
            <a:avLst/>
          </a:prstGeom>
        </p:spPr>
      </p:pic>
      <p:pic>
        <p:nvPicPr>
          <p:cNvPr id="16" name="Picture 15" descr="Doctor thumb up">
            <a:extLst>
              <a:ext uri="{FF2B5EF4-FFF2-40B4-BE49-F238E27FC236}">
                <a16:creationId xmlns:a16="http://schemas.microsoft.com/office/drawing/2014/main" id="{EDF6F101-3E6E-439B-B72E-530B1D4C08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434853" y="409845"/>
            <a:ext cx="812555" cy="2473511"/>
          </a:xfrm>
          <a:prstGeom prst="rect">
            <a:avLst/>
          </a:prstGeom>
        </p:spPr>
      </p:pic>
      <p:pic>
        <p:nvPicPr>
          <p:cNvPr id="17" name="Picture 16" descr="Business woman pointing forward">
            <a:extLst>
              <a:ext uri="{FF2B5EF4-FFF2-40B4-BE49-F238E27FC236}">
                <a16:creationId xmlns:a16="http://schemas.microsoft.com/office/drawing/2014/main" id="{3B2123DC-15F9-4023-AA2F-0FC12474C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9440617" y="264857"/>
            <a:ext cx="963885" cy="2738777"/>
          </a:xfrm>
          <a:prstGeom prst="rect">
            <a:avLst/>
          </a:prstGeom>
        </p:spPr>
      </p:pic>
    </p:spTree>
    <p:extLst>
      <p:ext uri="{BB962C8B-B14F-4D97-AF65-F5344CB8AC3E}">
        <p14:creationId xmlns:p14="http://schemas.microsoft.com/office/powerpoint/2010/main" val="80108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CE17-BD60-4C09-BFC3-E178065D4498}"/>
              </a:ext>
            </a:extLst>
          </p:cNvPr>
          <p:cNvSpPr>
            <a:spLocks noGrp="1"/>
          </p:cNvSpPr>
          <p:nvPr>
            <p:ph type="title"/>
          </p:nvPr>
        </p:nvSpPr>
        <p:spPr/>
        <p:txBody>
          <a:bodyPr/>
          <a:lstStyle/>
          <a:p>
            <a:r>
              <a:rPr lang="en-US" dirty="0"/>
              <a:t>Permutations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643F96-66AC-4234-BD46-D9DB9C35A130}"/>
                  </a:ext>
                </a:extLst>
              </p:cNvPr>
              <p:cNvSpPr>
                <a:spLocks noGrp="1"/>
              </p:cNvSpPr>
              <p:nvPr>
                <p:ph idx="1"/>
              </p:nvPr>
            </p:nvSpPr>
            <p:spPr/>
            <p:txBody>
              <a:bodyPr>
                <a:normAutofit fontScale="85000" lnSpcReduction="20000"/>
              </a:bodyPr>
              <a:lstStyle/>
              <a:p>
                <a:pPr marL="0" indent="0">
                  <a:buNone/>
                </a:pPr>
                <a:r>
                  <a:rPr lang="en-US" dirty="0"/>
                  <a:t>Let's come up with a formula:</a:t>
                </a:r>
              </a:p>
              <a:p>
                <a:pPr marL="0" indent="0">
                  <a:buNone/>
                </a:pP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 </m:t>
                    </m:r>
                    <m:r>
                      <a:rPr lang="en-US" b="0" i="1" smtClean="0">
                        <a:latin typeface="Cambria Math" panose="02040503050406030204" pitchFamily="18" charset="0"/>
                      </a:rPr>
                      <m:t>𝑒</m:t>
                    </m:r>
                    <m:r>
                      <a:rPr lang="en-US" b="0" i="1" smtClean="0">
                        <a:latin typeface="Cambria Math" panose="02040503050406030204" pitchFamily="18" charset="0"/>
                      </a:rPr>
                      <m:t>}</m:t>
                    </m:r>
                  </m:oMath>
                </a14:m>
                <a:r>
                  <a:rPr lang="en-US" dirty="0"/>
                  <a:t> </a:t>
                </a:r>
              </a:p>
              <a:p>
                <a:pPr marL="0" indent="0">
                  <a:buNone/>
                </a:pPr>
                <a:r>
                  <a:rPr lang="en-US" dirty="0"/>
                  <a:t>How many ways can we choose </a:t>
                </a:r>
                <a14:m>
                  <m:oMath xmlns:m="http://schemas.openxmlformats.org/officeDocument/2006/math">
                    <m:r>
                      <a:rPr lang="en-US" b="0" i="1" dirty="0" smtClean="0">
                        <a:latin typeface="Cambria Math" panose="02040503050406030204" pitchFamily="18" charset="0"/>
                      </a:rPr>
                      <m:t>𝑟</m:t>
                    </m:r>
                    <m:r>
                      <a:rPr lang="en-US" b="0" i="1" dirty="0" smtClean="0">
                        <a:latin typeface="Cambria Math" panose="02040503050406030204" pitchFamily="18" charset="0"/>
                      </a:rPr>
                      <m:t> </m:t>
                    </m:r>
                  </m:oMath>
                </a14:m>
                <a:r>
                  <a:rPr lang="en-US" dirty="0"/>
                  <a:t>students from </a:t>
                </a:r>
                <a14:m>
                  <m:oMath xmlns:m="http://schemas.openxmlformats.org/officeDocument/2006/math">
                    <m:r>
                      <a:rPr lang="en-US" b="0" i="1" smtClean="0">
                        <a:latin typeface="Cambria Math" panose="02040503050406030204" pitchFamily="18" charset="0"/>
                      </a:rPr>
                      <m:t>𝑆</m:t>
                    </m:r>
                  </m:oMath>
                </a14:m>
                <a:r>
                  <a:rPr lang="en-US" dirty="0"/>
                  <a:t> to </a:t>
                </a:r>
                <a:r>
                  <a:rPr lang="en-US" b="1" dirty="0"/>
                  <a:t>stand in line</a:t>
                </a:r>
                <a:r>
                  <a:rPr lang="en-US" dirty="0"/>
                  <a:t>? </a:t>
                </a:r>
              </a:p>
              <a:p>
                <a:pPr marL="0" indent="0">
                  <a:buNone/>
                </a:pPr>
                <a:endParaRPr lang="en-US" dirty="0"/>
              </a:p>
              <a:p>
                <a:pPr marL="0" indent="0">
                  <a:buNone/>
                </a:pP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=5, </m:t>
                    </m:r>
                    <m:r>
                      <a:rPr lang="en-US" b="0" i="1" smtClean="0">
                        <a:latin typeface="Cambria Math" panose="02040503050406030204" pitchFamily="18" charset="0"/>
                      </a:rPr>
                      <m:t>𝑟</m:t>
                    </m:r>
                    <m:r>
                      <a:rPr lang="en-US" b="0" i="1" smtClean="0">
                        <a:latin typeface="Cambria Math" panose="02040503050406030204" pitchFamily="18" charset="0"/>
                      </a:rPr>
                      <m:t>= ?</m:t>
                    </m:r>
                  </m:oMath>
                </a14:m>
                <a:r>
                  <a:rPr lang="en-US" dirty="0"/>
                  <a:t> </a:t>
                </a:r>
              </a:p>
              <a:p>
                <a:pPr marL="0" indent="0">
                  <a:buNone/>
                </a:pPr>
                <a:endParaRPr lang="en-US" dirty="0"/>
              </a:p>
              <a:p>
                <a:pPr marL="0" indent="0">
                  <a:buNone/>
                </a:pPr>
                <a:r>
                  <a:rPr lang="en-US" b="0" dirty="0"/>
                  <a:t>Choose 3: </a:t>
                </a:r>
              </a:p>
              <a:p>
                <a:pPr marL="0" indent="0">
                  <a:buNone/>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5,3</m:t>
                        </m:r>
                      </m:e>
                    </m:d>
                    <m:r>
                      <a:rPr lang="en-US" b="0" i="1" smtClean="0">
                        <a:latin typeface="Cambria Math" panose="02040503050406030204" pitchFamily="18" charset="0"/>
                      </a:rPr>
                      <m:t>=</m:t>
                    </m:r>
                  </m:oMath>
                </a14:m>
                <a:r>
                  <a:rPr lang="en-US" b="0" dirty="0"/>
                  <a:t> </a:t>
                </a:r>
                <a14:m>
                  <m:oMath xmlns:m="http://schemas.openxmlformats.org/officeDocument/2006/math">
                    <m:r>
                      <a:rPr lang="en-US" b="0" i="1" smtClean="0">
                        <a:latin typeface="Cambria Math" panose="02040503050406030204" pitchFamily="18" charset="0"/>
                      </a:rPr>
                      <m:t>5 ∗4 ∗3=60</m:t>
                    </m:r>
                  </m:oMath>
                </a14:m>
                <a:r>
                  <a:rPr lang="en-US" dirty="0"/>
                  <a:t> </a:t>
                </a:r>
              </a:p>
              <a:p>
                <a:pPr marL="0" indent="0">
                  <a:buNone/>
                </a:pPr>
                <a:endParaRPr lang="en-US" dirty="0"/>
              </a:p>
              <a:p>
                <a:pPr marL="0" indent="0">
                  <a:buNone/>
                </a:pPr>
                <a:r>
                  <a:rPr lang="en-US" dirty="0"/>
                  <a:t>Choose 2:	</a:t>
                </a:r>
              </a:p>
              <a:p>
                <a:pPr marL="0" indent="0">
                  <a:buNone/>
                </a:pPr>
                <a14:m>
                  <m:oMath xmlns:m="http://schemas.openxmlformats.org/officeDocument/2006/math">
                    <m:r>
                      <m:rPr>
                        <m:sty m:val="p"/>
                      </m:rPr>
                      <a:rPr lang="en-US" b="0" i="0" dirty="0" smtClean="0">
                        <a:latin typeface="Cambria Math" panose="02040503050406030204" pitchFamily="18" charset="0"/>
                      </a:rPr>
                      <m:t>P</m:t>
                    </m:r>
                    <m:d>
                      <m:dPr>
                        <m:ctrlPr>
                          <a:rPr lang="en-US" b="0" i="1" dirty="0" smtClean="0">
                            <a:latin typeface="Cambria Math" panose="02040503050406030204" pitchFamily="18" charset="0"/>
                          </a:rPr>
                        </m:ctrlPr>
                      </m:dPr>
                      <m:e>
                        <m:r>
                          <a:rPr lang="en-US" b="0" i="0" dirty="0" smtClean="0">
                            <a:latin typeface="Cambria Math" panose="02040503050406030204" pitchFamily="18" charset="0"/>
                          </a:rPr>
                          <m:t>5,2</m:t>
                        </m:r>
                      </m:e>
                    </m:d>
                    <m:r>
                      <a:rPr lang="en-US" b="0" i="0" dirty="0" smtClean="0">
                        <a:latin typeface="Cambria Math" panose="02040503050406030204" pitchFamily="18" charset="0"/>
                      </a:rPr>
                      <m:t>=</m:t>
                    </m:r>
                    <m:r>
                      <a:rPr lang="en-US" i="1" dirty="0" smtClean="0">
                        <a:latin typeface="Cambria Math" panose="02040503050406030204" pitchFamily="18" charset="0"/>
                      </a:rPr>
                      <m:t>5 ∗ 4 = 20</m:t>
                    </m:r>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0D643F96-66AC-4234-BD46-D9DB9C35A130}"/>
                  </a:ext>
                </a:extLst>
              </p:cNvPr>
              <p:cNvSpPr>
                <a:spLocks noGrp="1" noRot="1" noChangeAspect="1" noMove="1" noResize="1" noEditPoints="1" noAdjustHandles="1" noChangeArrowheads="1" noChangeShapeType="1" noTextEdit="1"/>
              </p:cNvSpPr>
              <p:nvPr>
                <p:ph idx="1"/>
              </p:nvPr>
            </p:nvSpPr>
            <p:spPr>
              <a:blipFill>
                <a:blip r:embed="rId2"/>
                <a:stretch>
                  <a:fillRect l="-965" t="-3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61C3E1C-4E52-4A7C-A0ED-88E4F00B21B8}"/>
                  </a:ext>
                </a:extLst>
              </p:cNvPr>
              <p:cNvSpPr txBox="1"/>
              <p:nvPr/>
            </p:nvSpPr>
            <p:spPr>
              <a:xfrm>
                <a:off x="4077790" y="4283889"/>
                <a:ext cx="4751622" cy="6857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5∗4 ∗3 ∗2 ∗1</m:t>
                          </m:r>
                        </m:num>
                        <m:den>
                          <m:r>
                            <a:rPr lang="en-US" b="0" i="1" smtClean="0">
                              <a:latin typeface="Cambria Math" panose="02040503050406030204" pitchFamily="18" charset="0"/>
                            </a:rPr>
                            <m:t>2 ∗1</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(5−3)!</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120</m:t>
                          </m:r>
                        </m:num>
                        <m:den>
                          <m:r>
                            <a:rPr lang="en-US" b="0" i="1" smtClean="0">
                              <a:latin typeface="Cambria Math" panose="02040503050406030204" pitchFamily="18" charset="0"/>
                            </a:rPr>
                            <m:t>2</m:t>
                          </m:r>
                        </m:den>
                      </m:f>
                      <m:r>
                        <a:rPr lang="en-US" b="0" i="1" smtClean="0">
                          <a:latin typeface="Cambria Math" panose="02040503050406030204" pitchFamily="18" charset="0"/>
                        </a:rPr>
                        <m:t>=60</m:t>
                      </m:r>
                    </m:oMath>
                  </m:oMathPara>
                </a14:m>
                <a:endParaRPr lang="en-US" dirty="0"/>
              </a:p>
            </p:txBody>
          </p:sp>
        </mc:Choice>
        <mc:Fallback xmlns="">
          <p:sp>
            <p:nvSpPr>
              <p:cNvPr id="4" name="TextBox 3">
                <a:extLst>
                  <a:ext uri="{FF2B5EF4-FFF2-40B4-BE49-F238E27FC236}">
                    <a16:creationId xmlns:a16="http://schemas.microsoft.com/office/drawing/2014/main" id="{A61C3E1C-4E52-4A7C-A0ED-88E4F00B21B8}"/>
                  </a:ext>
                </a:extLst>
              </p:cNvPr>
              <p:cNvSpPr txBox="1">
                <a:spLocks noRot="1" noChangeAspect="1" noMove="1" noResize="1" noEditPoints="1" noAdjustHandles="1" noChangeArrowheads="1" noChangeShapeType="1" noTextEdit="1"/>
              </p:cNvSpPr>
              <p:nvPr/>
            </p:nvSpPr>
            <p:spPr>
              <a:xfrm>
                <a:off x="4077790" y="4283889"/>
                <a:ext cx="4751622" cy="6857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DC180A-5245-4FB1-8BF8-8F53AF0DB668}"/>
                  </a:ext>
                </a:extLst>
              </p:cNvPr>
              <p:cNvSpPr txBox="1"/>
              <p:nvPr/>
            </p:nvSpPr>
            <p:spPr>
              <a:xfrm>
                <a:off x="4077790" y="5411262"/>
                <a:ext cx="3147015" cy="6183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5∗4 ∗3 ∗2 ∗1</m:t>
                          </m:r>
                        </m:num>
                        <m:den>
                          <m:r>
                            <a:rPr lang="en-US" b="0" i="1" smtClean="0">
                              <a:latin typeface="Cambria Math" panose="02040503050406030204" pitchFamily="18" charset="0"/>
                            </a:rPr>
                            <m:t>3 ∗ 2 ∗1</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120</m:t>
                          </m:r>
                        </m:num>
                        <m:den>
                          <m:r>
                            <a:rPr lang="en-US" b="0" i="1" smtClean="0">
                              <a:latin typeface="Cambria Math" panose="02040503050406030204" pitchFamily="18" charset="0"/>
                            </a:rPr>
                            <m:t>6</m:t>
                          </m:r>
                        </m:den>
                      </m:f>
                      <m:r>
                        <a:rPr lang="en-US" b="0" i="1" smtClean="0">
                          <a:latin typeface="Cambria Math" panose="02040503050406030204" pitchFamily="18" charset="0"/>
                        </a:rPr>
                        <m:t>=20</m:t>
                      </m:r>
                    </m:oMath>
                  </m:oMathPara>
                </a14:m>
                <a:endParaRPr lang="en-US" dirty="0"/>
              </a:p>
            </p:txBody>
          </p:sp>
        </mc:Choice>
        <mc:Fallback xmlns="">
          <p:sp>
            <p:nvSpPr>
              <p:cNvPr id="5" name="TextBox 4">
                <a:extLst>
                  <a:ext uri="{FF2B5EF4-FFF2-40B4-BE49-F238E27FC236}">
                    <a16:creationId xmlns:a16="http://schemas.microsoft.com/office/drawing/2014/main" id="{6FDC180A-5245-4FB1-8BF8-8F53AF0DB668}"/>
                  </a:ext>
                </a:extLst>
              </p:cNvPr>
              <p:cNvSpPr txBox="1">
                <a:spLocks noRot="1" noChangeAspect="1" noMove="1" noResize="1" noEditPoints="1" noAdjustHandles="1" noChangeArrowheads="1" noChangeShapeType="1" noTextEdit="1"/>
              </p:cNvSpPr>
              <p:nvPr/>
            </p:nvSpPr>
            <p:spPr>
              <a:xfrm>
                <a:off x="4077790" y="5411262"/>
                <a:ext cx="3147015" cy="618311"/>
              </a:xfrm>
              <a:prstGeom prst="rect">
                <a:avLst/>
              </a:prstGeom>
              <a:blipFill>
                <a:blip r:embed="rId4"/>
                <a:stretch>
                  <a:fillRect/>
                </a:stretch>
              </a:blipFill>
            </p:spPr>
            <p:txBody>
              <a:bodyPr/>
              <a:lstStyle/>
              <a:p>
                <a:r>
                  <a:rPr lang="en-US">
                    <a:noFill/>
                  </a:rPr>
                  <a:t> </a:t>
                </a:r>
              </a:p>
            </p:txBody>
          </p:sp>
        </mc:Fallback>
      </mc:AlternateContent>
      <p:sp>
        <p:nvSpPr>
          <p:cNvPr id="8" name="Thought Bubble: Cloud 7">
            <a:extLst>
              <a:ext uri="{FF2B5EF4-FFF2-40B4-BE49-F238E27FC236}">
                <a16:creationId xmlns:a16="http://schemas.microsoft.com/office/drawing/2014/main" id="{54E3CCCC-ECD0-4839-9281-5452D571CD75}"/>
              </a:ext>
            </a:extLst>
          </p:cNvPr>
          <p:cNvSpPr/>
          <p:nvPr/>
        </p:nvSpPr>
        <p:spPr>
          <a:xfrm>
            <a:off x="6868860" y="512081"/>
            <a:ext cx="2843867" cy="1457586"/>
          </a:xfrm>
          <a:prstGeom prst="cloudCallout">
            <a:avLst>
              <a:gd name="adj1" fmla="val -32042"/>
              <a:gd name="adj2" fmla="val 8321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n w="0"/>
                <a:solidFill>
                  <a:schemeClr val="accent1"/>
                </a:solidFill>
                <a:effectLst>
                  <a:outerShdw blurRad="38100" dist="25400" dir="5400000" algn="ctr" rotWithShape="0">
                    <a:srgbClr val="6E747A">
                      <a:alpha val="43000"/>
                    </a:srgbClr>
                  </a:outerShdw>
                </a:effectLst>
              </a:rPr>
              <a:t>Does order matter?</a:t>
            </a:r>
          </a:p>
        </p:txBody>
      </p:sp>
      <p:grpSp>
        <p:nvGrpSpPr>
          <p:cNvPr id="12" name="Group 11">
            <a:extLst>
              <a:ext uri="{FF2B5EF4-FFF2-40B4-BE49-F238E27FC236}">
                <a16:creationId xmlns:a16="http://schemas.microsoft.com/office/drawing/2014/main" id="{D89A4CFC-9708-4A2F-BB92-8580B7F56951}"/>
              </a:ext>
            </a:extLst>
          </p:cNvPr>
          <p:cNvGrpSpPr/>
          <p:nvPr/>
        </p:nvGrpSpPr>
        <p:grpSpPr>
          <a:xfrm>
            <a:off x="4715841" y="4246089"/>
            <a:ext cx="1225920" cy="714018"/>
            <a:chOff x="4715841" y="4246089"/>
            <a:chExt cx="1225920" cy="714018"/>
          </a:xfrm>
        </p:grpSpPr>
        <p:sp>
          <p:nvSpPr>
            <p:cNvPr id="7" name="TextBox 6">
              <a:extLst>
                <a:ext uri="{FF2B5EF4-FFF2-40B4-BE49-F238E27FC236}">
                  <a16:creationId xmlns:a16="http://schemas.microsoft.com/office/drawing/2014/main" id="{E8AB0E05-EA44-441C-AA96-3B5E610CDCB3}"/>
                </a:ext>
              </a:extLst>
            </p:cNvPr>
            <p:cNvSpPr txBox="1"/>
            <p:nvPr/>
          </p:nvSpPr>
          <p:spPr>
            <a:xfrm>
              <a:off x="5275411" y="4246089"/>
              <a:ext cx="290464" cy="369332"/>
            </a:xfrm>
            <a:prstGeom prst="rect">
              <a:avLst/>
            </a:prstGeom>
            <a:noFill/>
          </p:spPr>
          <p:txBody>
            <a:bodyPr wrap="none" rtlCol="0">
              <a:spAutoFit/>
            </a:bodyPr>
            <a:lstStyle/>
            <a:p>
              <a:r>
                <a:rPr lang="en-US" b="1" dirty="0">
                  <a:solidFill>
                    <a:srgbClr val="FF0000"/>
                  </a:solidFill>
                </a:rPr>
                <a:t>/</a:t>
              </a:r>
            </a:p>
          </p:txBody>
        </p:sp>
        <p:sp>
          <p:nvSpPr>
            <p:cNvPr id="9" name="TextBox 8">
              <a:extLst>
                <a:ext uri="{FF2B5EF4-FFF2-40B4-BE49-F238E27FC236}">
                  <a16:creationId xmlns:a16="http://schemas.microsoft.com/office/drawing/2014/main" id="{D1409430-E195-463C-AF0B-EE22207733A9}"/>
                </a:ext>
              </a:extLst>
            </p:cNvPr>
            <p:cNvSpPr txBox="1"/>
            <p:nvPr/>
          </p:nvSpPr>
          <p:spPr>
            <a:xfrm>
              <a:off x="5651297" y="4255233"/>
              <a:ext cx="290464" cy="369332"/>
            </a:xfrm>
            <a:prstGeom prst="rect">
              <a:avLst/>
            </a:prstGeom>
            <a:noFill/>
          </p:spPr>
          <p:txBody>
            <a:bodyPr wrap="none" rtlCol="0">
              <a:spAutoFit/>
            </a:bodyPr>
            <a:lstStyle/>
            <a:p>
              <a:r>
                <a:rPr lang="en-US" b="1" dirty="0">
                  <a:solidFill>
                    <a:srgbClr val="FF0000"/>
                  </a:solidFill>
                </a:rPr>
                <a:t>/</a:t>
              </a:r>
            </a:p>
          </p:txBody>
        </p:sp>
        <p:sp>
          <p:nvSpPr>
            <p:cNvPr id="10" name="TextBox 9">
              <a:extLst>
                <a:ext uri="{FF2B5EF4-FFF2-40B4-BE49-F238E27FC236}">
                  <a16:creationId xmlns:a16="http://schemas.microsoft.com/office/drawing/2014/main" id="{E8F964A0-A846-4E71-98D7-A7A5C623AB0A}"/>
                </a:ext>
              </a:extLst>
            </p:cNvPr>
            <p:cNvSpPr txBox="1"/>
            <p:nvPr/>
          </p:nvSpPr>
          <p:spPr>
            <a:xfrm>
              <a:off x="4715841" y="4590775"/>
              <a:ext cx="290464" cy="369332"/>
            </a:xfrm>
            <a:prstGeom prst="rect">
              <a:avLst/>
            </a:prstGeom>
            <a:noFill/>
          </p:spPr>
          <p:txBody>
            <a:bodyPr wrap="none" rtlCol="0">
              <a:spAutoFit/>
            </a:bodyPr>
            <a:lstStyle/>
            <a:p>
              <a:r>
                <a:rPr lang="en-US" b="1" dirty="0">
                  <a:solidFill>
                    <a:srgbClr val="FF0000"/>
                  </a:solidFill>
                </a:rPr>
                <a:t>/</a:t>
              </a:r>
            </a:p>
          </p:txBody>
        </p:sp>
        <p:sp>
          <p:nvSpPr>
            <p:cNvPr id="11" name="TextBox 10">
              <a:extLst>
                <a:ext uri="{FF2B5EF4-FFF2-40B4-BE49-F238E27FC236}">
                  <a16:creationId xmlns:a16="http://schemas.microsoft.com/office/drawing/2014/main" id="{EE5F6FEA-7333-4524-BF13-223AF204DA81}"/>
                </a:ext>
              </a:extLst>
            </p:cNvPr>
            <p:cNvSpPr txBox="1"/>
            <p:nvPr/>
          </p:nvSpPr>
          <p:spPr>
            <a:xfrm>
              <a:off x="5103997" y="4575388"/>
              <a:ext cx="290464" cy="369332"/>
            </a:xfrm>
            <a:prstGeom prst="rect">
              <a:avLst/>
            </a:prstGeom>
            <a:noFill/>
          </p:spPr>
          <p:txBody>
            <a:bodyPr wrap="none" rtlCol="0">
              <a:spAutoFit/>
            </a:bodyPr>
            <a:lstStyle/>
            <a:p>
              <a:r>
                <a:rPr lang="en-US" b="1" dirty="0">
                  <a:solidFill>
                    <a:srgbClr val="FF0000"/>
                  </a:solidFill>
                </a:rPr>
                <a:t>/</a:t>
              </a:r>
            </a:p>
          </p:txBody>
        </p:sp>
      </p:grpSp>
      <p:grpSp>
        <p:nvGrpSpPr>
          <p:cNvPr id="21" name="Group 20">
            <a:extLst>
              <a:ext uri="{FF2B5EF4-FFF2-40B4-BE49-F238E27FC236}">
                <a16:creationId xmlns:a16="http://schemas.microsoft.com/office/drawing/2014/main" id="{FBD5E797-1E5E-4884-8C6C-2C842623196D}"/>
              </a:ext>
            </a:extLst>
          </p:cNvPr>
          <p:cNvGrpSpPr/>
          <p:nvPr/>
        </p:nvGrpSpPr>
        <p:grpSpPr>
          <a:xfrm>
            <a:off x="4481893" y="5361754"/>
            <a:ext cx="1453298" cy="709969"/>
            <a:chOff x="4481893" y="5361754"/>
            <a:chExt cx="1453298" cy="709969"/>
          </a:xfrm>
        </p:grpSpPr>
        <p:grpSp>
          <p:nvGrpSpPr>
            <p:cNvPr id="19" name="Group 18">
              <a:extLst>
                <a:ext uri="{FF2B5EF4-FFF2-40B4-BE49-F238E27FC236}">
                  <a16:creationId xmlns:a16="http://schemas.microsoft.com/office/drawing/2014/main" id="{73BA600E-F23C-43A6-9822-BD7E547F3786}"/>
                </a:ext>
              </a:extLst>
            </p:cNvPr>
            <p:cNvGrpSpPr/>
            <p:nvPr/>
          </p:nvGrpSpPr>
          <p:grpSpPr>
            <a:xfrm>
              <a:off x="4481893" y="5361754"/>
              <a:ext cx="1453298" cy="709969"/>
              <a:chOff x="4481893" y="5361754"/>
              <a:chExt cx="1453298" cy="709969"/>
            </a:xfrm>
          </p:grpSpPr>
          <p:grpSp>
            <p:nvGrpSpPr>
              <p:cNvPr id="13" name="Group 12">
                <a:extLst>
                  <a:ext uri="{FF2B5EF4-FFF2-40B4-BE49-F238E27FC236}">
                    <a16:creationId xmlns:a16="http://schemas.microsoft.com/office/drawing/2014/main" id="{D943E380-E058-4573-89CA-99E905279B98}"/>
                  </a:ext>
                </a:extLst>
              </p:cNvPr>
              <p:cNvGrpSpPr/>
              <p:nvPr/>
            </p:nvGrpSpPr>
            <p:grpSpPr>
              <a:xfrm>
                <a:off x="4481893" y="5361754"/>
                <a:ext cx="1084247" cy="709969"/>
                <a:chOff x="4679265" y="4250138"/>
                <a:chExt cx="1084247" cy="709969"/>
              </a:xfrm>
            </p:grpSpPr>
            <p:sp>
              <p:nvSpPr>
                <p:cNvPr id="14" name="TextBox 13">
                  <a:extLst>
                    <a:ext uri="{FF2B5EF4-FFF2-40B4-BE49-F238E27FC236}">
                      <a16:creationId xmlns:a16="http://schemas.microsoft.com/office/drawing/2014/main" id="{F5CB10D0-5CF4-441C-A8BE-D89111E78D3D}"/>
                    </a:ext>
                  </a:extLst>
                </p:cNvPr>
                <p:cNvSpPr txBox="1"/>
                <p:nvPr/>
              </p:nvSpPr>
              <p:spPr>
                <a:xfrm>
                  <a:off x="5473048" y="4250138"/>
                  <a:ext cx="290464" cy="369332"/>
                </a:xfrm>
                <a:prstGeom prst="rect">
                  <a:avLst/>
                </a:prstGeom>
                <a:noFill/>
              </p:spPr>
              <p:txBody>
                <a:bodyPr wrap="none" rtlCol="0">
                  <a:spAutoFit/>
                </a:bodyPr>
                <a:lstStyle/>
                <a:p>
                  <a:r>
                    <a:rPr lang="en-US" b="1" dirty="0">
                      <a:solidFill>
                        <a:srgbClr val="FF0000"/>
                      </a:solidFill>
                    </a:rPr>
                    <a:t>/</a:t>
                  </a:r>
                </a:p>
              </p:txBody>
            </p:sp>
            <p:sp>
              <p:nvSpPr>
                <p:cNvPr id="15" name="TextBox 14">
                  <a:extLst>
                    <a:ext uri="{FF2B5EF4-FFF2-40B4-BE49-F238E27FC236}">
                      <a16:creationId xmlns:a16="http://schemas.microsoft.com/office/drawing/2014/main" id="{349921CA-2930-4665-BE1E-E5CEEC5030C7}"/>
                    </a:ext>
                  </a:extLst>
                </p:cNvPr>
                <p:cNvSpPr txBox="1"/>
                <p:nvPr/>
              </p:nvSpPr>
              <p:spPr>
                <a:xfrm>
                  <a:off x="5047793" y="4255233"/>
                  <a:ext cx="290464" cy="369332"/>
                </a:xfrm>
                <a:prstGeom prst="rect">
                  <a:avLst/>
                </a:prstGeom>
                <a:noFill/>
              </p:spPr>
              <p:txBody>
                <a:bodyPr wrap="none" rtlCol="0">
                  <a:spAutoFit/>
                </a:bodyPr>
                <a:lstStyle/>
                <a:p>
                  <a:r>
                    <a:rPr lang="en-US" b="1" dirty="0">
                      <a:solidFill>
                        <a:srgbClr val="FF0000"/>
                      </a:solidFill>
                    </a:rPr>
                    <a:t>/</a:t>
                  </a:r>
                </a:p>
              </p:txBody>
            </p:sp>
            <p:sp>
              <p:nvSpPr>
                <p:cNvPr id="16" name="TextBox 15">
                  <a:extLst>
                    <a:ext uri="{FF2B5EF4-FFF2-40B4-BE49-F238E27FC236}">
                      <a16:creationId xmlns:a16="http://schemas.microsoft.com/office/drawing/2014/main" id="{229F9D7F-DC66-4FC6-AD30-9A7B9C68AFAF}"/>
                    </a:ext>
                  </a:extLst>
                </p:cNvPr>
                <p:cNvSpPr txBox="1"/>
                <p:nvPr/>
              </p:nvSpPr>
              <p:spPr>
                <a:xfrm>
                  <a:off x="4679265" y="4590775"/>
                  <a:ext cx="290464" cy="369332"/>
                </a:xfrm>
                <a:prstGeom prst="rect">
                  <a:avLst/>
                </a:prstGeom>
                <a:noFill/>
              </p:spPr>
              <p:txBody>
                <a:bodyPr wrap="none" rtlCol="0">
                  <a:spAutoFit/>
                </a:bodyPr>
                <a:lstStyle/>
                <a:p>
                  <a:r>
                    <a:rPr lang="en-US" b="1" dirty="0">
                      <a:solidFill>
                        <a:srgbClr val="FF0000"/>
                      </a:solidFill>
                    </a:rPr>
                    <a:t>/</a:t>
                  </a:r>
                </a:p>
              </p:txBody>
            </p:sp>
            <p:sp>
              <p:nvSpPr>
                <p:cNvPr id="17" name="TextBox 16">
                  <a:extLst>
                    <a:ext uri="{FF2B5EF4-FFF2-40B4-BE49-F238E27FC236}">
                      <a16:creationId xmlns:a16="http://schemas.microsoft.com/office/drawing/2014/main" id="{952EE7D6-05B3-4232-BD05-0D4A5A0865FD}"/>
                    </a:ext>
                  </a:extLst>
                </p:cNvPr>
                <p:cNvSpPr txBox="1"/>
                <p:nvPr/>
              </p:nvSpPr>
              <p:spPr>
                <a:xfrm>
                  <a:off x="5103997" y="4575388"/>
                  <a:ext cx="290464" cy="369332"/>
                </a:xfrm>
                <a:prstGeom prst="rect">
                  <a:avLst/>
                </a:prstGeom>
                <a:noFill/>
              </p:spPr>
              <p:txBody>
                <a:bodyPr wrap="none" rtlCol="0">
                  <a:spAutoFit/>
                </a:bodyPr>
                <a:lstStyle/>
                <a:p>
                  <a:r>
                    <a:rPr lang="en-US" b="1" dirty="0">
                      <a:solidFill>
                        <a:srgbClr val="FF0000"/>
                      </a:solidFill>
                    </a:rPr>
                    <a:t>/</a:t>
                  </a:r>
                </a:p>
              </p:txBody>
            </p:sp>
          </p:grpSp>
          <p:sp>
            <p:nvSpPr>
              <p:cNvPr id="18" name="TextBox 17">
                <a:extLst>
                  <a:ext uri="{FF2B5EF4-FFF2-40B4-BE49-F238E27FC236}">
                    <a16:creationId xmlns:a16="http://schemas.microsoft.com/office/drawing/2014/main" id="{D41F0937-265A-4777-947A-8AC086B617DB}"/>
                  </a:ext>
                </a:extLst>
              </p:cNvPr>
              <p:cNvSpPr txBox="1"/>
              <p:nvPr/>
            </p:nvSpPr>
            <p:spPr>
              <a:xfrm>
                <a:off x="5644727" y="5361754"/>
                <a:ext cx="290464" cy="369332"/>
              </a:xfrm>
              <a:prstGeom prst="rect">
                <a:avLst/>
              </a:prstGeom>
              <a:noFill/>
            </p:spPr>
            <p:txBody>
              <a:bodyPr wrap="none" rtlCol="0">
                <a:spAutoFit/>
              </a:bodyPr>
              <a:lstStyle/>
              <a:p>
                <a:r>
                  <a:rPr lang="en-US" b="1" dirty="0">
                    <a:solidFill>
                      <a:srgbClr val="FF0000"/>
                    </a:solidFill>
                  </a:rPr>
                  <a:t>/</a:t>
                </a:r>
              </a:p>
            </p:txBody>
          </p:sp>
        </p:grpSp>
        <p:sp>
          <p:nvSpPr>
            <p:cNvPr id="20" name="TextBox 19">
              <a:extLst>
                <a:ext uri="{FF2B5EF4-FFF2-40B4-BE49-F238E27FC236}">
                  <a16:creationId xmlns:a16="http://schemas.microsoft.com/office/drawing/2014/main" id="{8CD3B2BB-8DE8-4614-96D6-D911FA69B520}"/>
                </a:ext>
              </a:extLst>
            </p:cNvPr>
            <p:cNvSpPr txBox="1"/>
            <p:nvPr/>
          </p:nvSpPr>
          <p:spPr>
            <a:xfrm>
              <a:off x="5331357" y="5695735"/>
              <a:ext cx="290464" cy="369332"/>
            </a:xfrm>
            <a:prstGeom prst="rect">
              <a:avLst/>
            </a:prstGeom>
            <a:noFill/>
          </p:spPr>
          <p:txBody>
            <a:bodyPr wrap="none" rtlCol="0">
              <a:spAutoFit/>
            </a:bodyPr>
            <a:lstStyle/>
            <a:p>
              <a:r>
                <a:rPr lang="en-US" b="1" dirty="0">
                  <a:solidFill>
                    <a:srgbClr val="FF0000"/>
                  </a:solidFill>
                </a:rPr>
                <a:t>/</a:t>
              </a:r>
            </a:p>
          </p:txBody>
        </p:sp>
      </p:grpSp>
      <p:grpSp>
        <p:nvGrpSpPr>
          <p:cNvPr id="22" name="Group 21">
            <a:extLst>
              <a:ext uri="{FF2B5EF4-FFF2-40B4-BE49-F238E27FC236}">
                <a16:creationId xmlns:a16="http://schemas.microsoft.com/office/drawing/2014/main" id="{B004BE13-7197-4378-D91E-15299971F76D}"/>
              </a:ext>
            </a:extLst>
          </p:cNvPr>
          <p:cNvGrpSpPr/>
          <p:nvPr/>
        </p:nvGrpSpPr>
        <p:grpSpPr>
          <a:xfrm>
            <a:off x="8852510" y="2767914"/>
            <a:ext cx="3310640" cy="1492049"/>
            <a:chOff x="718924" y="2110060"/>
            <a:chExt cx="3045496" cy="2907156"/>
          </a:xfrm>
        </p:grpSpPr>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1E17BCC-F350-E530-E365-2E46AF967B59}"/>
                    </a:ext>
                  </a:extLst>
                </p:cNvPr>
                <p:cNvSpPr/>
                <p:nvPr/>
              </p:nvSpPr>
              <p:spPr>
                <a:xfrm>
                  <a:off x="744383" y="2653632"/>
                  <a:ext cx="3020037" cy="236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 </m:t>
                            </m:r>
                          </m:den>
                        </m:f>
                      </m:oMath>
                    </m:oMathPara>
                  </a14:m>
                  <a:endParaRPr lang="en-US" sz="2400" dirty="0"/>
                </a:p>
              </p:txBody>
            </p:sp>
          </mc:Choice>
          <mc:Fallback xmlns="">
            <p:sp>
              <p:nvSpPr>
                <p:cNvPr id="23" name="Rectangle 22">
                  <a:extLst>
                    <a:ext uri="{FF2B5EF4-FFF2-40B4-BE49-F238E27FC236}">
                      <a16:creationId xmlns:a16="http://schemas.microsoft.com/office/drawing/2014/main" id="{F1E17BCC-F350-E530-E365-2E46AF967B59}"/>
                    </a:ext>
                  </a:extLst>
                </p:cNvPr>
                <p:cNvSpPr>
                  <a:spLocks noRot="1" noChangeAspect="1" noMove="1" noResize="1" noEditPoints="1" noAdjustHandles="1" noChangeArrowheads="1" noChangeShapeType="1" noTextEdit="1"/>
                </p:cNvSpPr>
                <p:nvPr/>
              </p:nvSpPr>
              <p:spPr>
                <a:xfrm>
                  <a:off x="744383" y="2653632"/>
                  <a:ext cx="3020037" cy="2363584"/>
                </a:xfrm>
                <a:prstGeom prst="rect">
                  <a:avLst/>
                </a:prstGeom>
                <a:blipFill>
                  <a:blip r:embed="rId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73D894D2-754C-99E6-94FB-D9AACFA0B439}"/>
                </a:ext>
              </a:extLst>
            </p:cNvPr>
            <p:cNvSpPr txBox="1"/>
            <p:nvPr/>
          </p:nvSpPr>
          <p:spPr>
            <a:xfrm>
              <a:off x="718924" y="2110060"/>
              <a:ext cx="1736372" cy="369331"/>
            </a:xfrm>
            <a:prstGeom prst="rect">
              <a:avLst/>
            </a:prstGeom>
            <a:noFill/>
          </p:spPr>
          <p:txBody>
            <a:bodyPr wrap="none" rtlCol="0">
              <a:spAutoFit/>
            </a:bodyPr>
            <a:lstStyle/>
            <a:p>
              <a:r>
                <a:rPr lang="en-US" dirty="0"/>
                <a:t>Order matters</a:t>
              </a:r>
            </a:p>
          </p:txBody>
        </p:sp>
      </p:grpSp>
      <p:grpSp>
        <p:nvGrpSpPr>
          <p:cNvPr id="27" name="Group 26">
            <a:extLst>
              <a:ext uri="{FF2B5EF4-FFF2-40B4-BE49-F238E27FC236}">
                <a16:creationId xmlns:a16="http://schemas.microsoft.com/office/drawing/2014/main" id="{A6DFD234-B121-182C-F471-8F5491C5E5BC}"/>
              </a:ext>
            </a:extLst>
          </p:cNvPr>
          <p:cNvGrpSpPr/>
          <p:nvPr/>
        </p:nvGrpSpPr>
        <p:grpSpPr>
          <a:xfrm>
            <a:off x="8210050" y="4978762"/>
            <a:ext cx="3953853" cy="1814326"/>
            <a:chOff x="8210050" y="4978762"/>
            <a:chExt cx="3953853" cy="1814326"/>
          </a:xfrm>
        </p:grpSpPr>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A535D9E7-21DF-42D2-E16E-D14155C9E7DF}"/>
                    </a:ext>
                  </a:extLst>
                </p:cNvPr>
                <p:cNvSpPr/>
                <p:nvPr/>
              </p:nvSpPr>
              <p:spPr>
                <a:xfrm>
                  <a:off x="8288189" y="5337046"/>
                  <a:ext cx="3875714" cy="1456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type m:val="noBar"/>
                                <m:ctrlPr>
                                  <a:rPr lang="en-US" sz="2400" b="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𝑟</m:t>
                                </m:r>
                              </m:den>
                            </m:f>
                          </m:e>
                        </m:d>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m:t>
                            </m:r>
                          </m:num>
                          <m:den>
                            <m:r>
                              <a:rPr lang="en-US" sz="2400" b="0" i="1" smtClean="0">
                                <a:latin typeface="Cambria Math" panose="02040503050406030204" pitchFamily="18" charset="0"/>
                              </a:rPr>
                              <m:t>𝑟</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 </m:t>
                            </m:r>
                          </m:den>
                        </m:f>
                      </m:oMath>
                    </m:oMathPara>
                  </a14:m>
                  <a:endParaRPr lang="en-US" sz="2400" dirty="0"/>
                </a:p>
                <a:p>
                  <a:pPr algn="ctr"/>
                  <a:endParaRPr lang="en-US" sz="2400" dirty="0"/>
                </a:p>
                <a:p>
                  <a:pPr algn="ctr"/>
                  <a:r>
                    <a:rPr lang="en-US" sz="2400" dirty="0"/>
                    <a:t>"</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choose</m:t>
                      </m:r>
                      <m:r>
                        <a:rPr lang="en-US" sz="2400" b="0" i="1" smtClean="0">
                          <a:latin typeface="Cambria Math" panose="02040503050406030204" pitchFamily="18" charset="0"/>
                        </a:rPr>
                        <m:t> </m:t>
                      </m:r>
                      <m:r>
                        <a:rPr lang="en-US" sz="2400" b="0" i="1" smtClean="0">
                          <a:latin typeface="Cambria Math" panose="02040503050406030204" pitchFamily="18" charset="0"/>
                        </a:rPr>
                        <m:t>𝑟</m:t>
                      </m:r>
                      <m:r>
                        <a:rPr lang="en-US" sz="2400" b="0" i="1" smtClean="0">
                          <a:latin typeface="Cambria Math" panose="02040503050406030204" pitchFamily="18" charset="0"/>
                        </a:rPr>
                        <m:t>"</m:t>
                      </m:r>
                    </m:oMath>
                  </a14:m>
                  <a:endParaRPr lang="en-US" sz="2400" dirty="0"/>
                </a:p>
              </p:txBody>
            </p:sp>
          </mc:Choice>
          <mc:Fallback xmlns="">
            <p:sp>
              <p:nvSpPr>
                <p:cNvPr id="25" name="Rectangle 24">
                  <a:extLst>
                    <a:ext uri="{FF2B5EF4-FFF2-40B4-BE49-F238E27FC236}">
                      <a16:creationId xmlns:a16="http://schemas.microsoft.com/office/drawing/2014/main" id="{A535D9E7-21DF-42D2-E16E-D14155C9E7DF}"/>
                    </a:ext>
                  </a:extLst>
                </p:cNvPr>
                <p:cNvSpPr>
                  <a:spLocks noRot="1" noChangeAspect="1" noMove="1" noResize="1" noEditPoints="1" noAdjustHandles="1" noChangeArrowheads="1" noChangeShapeType="1" noTextEdit="1"/>
                </p:cNvSpPr>
                <p:nvPr/>
              </p:nvSpPr>
              <p:spPr>
                <a:xfrm>
                  <a:off x="8288189" y="5337046"/>
                  <a:ext cx="3875714" cy="1456042"/>
                </a:xfrm>
                <a:prstGeom prst="rect">
                  <a:avLst/>
                </a:prstGeom>
                <a:blipFill>
                  <a:blip r:embed="rId6"/>
                  <a:stretch>
                    <a:fillRect b="-11966"/>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A8D97F98-A219-B835-174F-E4AF691F8F35}"/>
                </a:ext>
              </a:extLst>
            </p:cNvPr>
            <p:cNvSpPr txBox="1"/>
            <p:nvPr/>
          </p:nvSpPr>
          <p:spPr>
            <a:xfrm>
              <a:off x="8210050" y="4978762"/>
              <a:ext cx="2784737" cy="369332"/>
            </a:xfrm>
            <a:prstGeom prst="rect">
              <a:avLst/>
            </a:prstGeom>
            <a:noFill/>
          </p:spPr>
          <p:txBody>
            <a:bodyPr wrap="none" rtlCol="0">
              <a:spAutoFit/>
            </a:bodyPr>
            <a:lstStyle/>
            <a:p>
              <a:r>
                <a:rPr lang="en-US" dirty="0"/>
                <a:t>Order does not matter</a:t>
              </a:r>
            </a:p>
          </p:txBody>
        </p:sp>
      </p:grpSp>
    </p:spTree>
    <p:extLst>
      <p:ext uri="{BB962C8B-B14F-4D97-AF65-F5344CB8AC3E}">
        <p14:creationId xmlns:p14="http://schemas.microsoft.com/office/powerpoint/2010/main" val="66451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B646-6BA7-4DE4-9A7A-4A6944CBD8D2}"/>
              </a:ext>
            </a:extLst>
          </p:cNvPr>
          <p:cNvSpPr>
            <a:spLocks noGrp="1"/>
          </p:cNvSpPr>
          <p:nvPr>
            <p:ph type="title"/>
          </p:nvPr>
        </p:nvSpPr>
        <p:spPr/>
        <p:txBody>
          <a:bodyPr/>
          <a:lstStyle/>
          <a:p>
            <a:r>
              <a:rPr lang="en-US" dirty="0"/>
              <a:t>Combinations </a:t>
            </a:r>
            <a:r>
              <a:rPr lang="en-US" sz="2000" dirty="0"/>
              <a:t>(AKA </a:t>
            </a:r>
            <a:r>
              <a:rPr lang="en-US" sz="2000" b="1" dirty="0"/>
              <a:t>Choosing</a:t>
            </a:r>
            <a:r>
              <a:rPr lang="en-US" sz="2000" dirty="0"/>
              <a:t> AKA </a:t>
            </a:r>
            <a:r>
              <a:rPr lang="en-US" sz="2000" b="1" dirty="0"/>
              <a:t>Subsets</a:t>
            </a:r>
            <a:r>
              <a:rPr lang="en-US" sz="2000" dirty="0"/>
              <a: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F57793-9E2E-4456-AEA9-ED4F14072376}"/>
                  </a:ext>
                </a:extLst>
              </p:cNvPr>
              <p:cNvSpPr>
                <a:spLocks noGrp="1"/>
              </p:cNvSpPr>
              <p:nvPr>
                <p:ph idx="1"/>
              </p:nvPr>
            </p:nvSpPr>
            <p:spPr>
              <a:xfrm>
                <a:off x="838200" y="1825625"/>
                <a:ext cx="8812696" cy="4351338"/>
              </a:xfrm>
            </p:spPr>
            <p:txBody>
              <a:bodyPr>
                <a:normAutofit fontScale="85000" lnSpcReduction="10000"/>
              </a:bodyPr>
              <a:lstStyle/>
              <a:p>
                <a:r>
                  <a:rPr lang="en-US" dirty="0"/>
                  <a:t>Order does not matter</a:t>
                </a:r>
              </a:p>
              <a:p>
                <a:pPr marL="0" indent="0">
                  <a:buNone/>
                </a:pPr>
                <a:endParaRPr lang="en-US" dirty="0"/>
              </a:p>
              <a:p>
                <a:pPr marL="0" indent="0">
                  <a:buNone/>
                </a:pPr>
                <a:r>
                  <a:rPr lang="en-US" dirty="0"/>
                  <a:t>Example:</a:t>
                </a:r>
              </a:p>
              <a:p>
                <a:pPr marL="0" indent="0">
                  <a:buNone/>
                </a:pPr>
                <a:r>
                  <a:rPr lang="en-US" dirty="0"/>
                  <a:t>There are 4 students at a table. We need to form a party planning committee of three students from that table. How many different possible committees are there?</a:t>
                </a:r>
              </a:p>
              <a:p>
                <a:pPr marL="0" indent="0">
                  <a:buNone/>
                </a:pPr>
                <a:endParaRPr lang="en-US" dirty="0"/>
              </a:p>
              <a:p>
                <a:pPr marL="0" indent="0">
                  <a:buNone/>
                </a:pP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𝑎𝑛𝑛</m:t>
                    </m:r>
                    <m:r>
                      <a:rPr lang="en-US" b="0" i="1" smtClean="0">
                        <a:latin typeface="Cambria Math" panose="02040503050406030204" pitchFamily="18" charset="0"/>
                      </a:rPr>
                      <m:t>, </m:t>
                    </m:r>
                    <m:r>
                      <a:rPr lang="en-US" b="0" i="1" smtClean="0">
                        <a:latin typeface="Cambria Math" panose="02040503050406030204" pitchFamily="18" charset="0"/>
                      </a:rPr>
                      <m:t>𝑏𝑜𝑏</m:t>
                    </m:r>
                    <m:r>
                      <a:rPr lang="en-US" b="0" i="1" smtClean="0">
                        <a:latin typeface="Cambria Math" panose="02040503050406030204" pitchFamily="18" charset="0"/>
                      </a:rPr>
                      <m:t>, </m:t>
                    </m:r>
                    <m:r>
                      <a:rPr lang="en-US" b="0" i="1" smtClean="0">
                        <a:latin typeface="Cambria Math" panose="02040503050406030204" pitchFamily="18" charset="0"/>
                      </a:rPr>
                      <m:t>𝑐𝑎𝑟𝑙</m:t>
                    </m:r>
                    <m:r>
                      <a:rPr lang="en-US" b="0" i="1" smtClean="0">
                        <a:latin typeface="Cambria Math" panose="02040503050406030204" pitchFamily="18" charset="0"/>
                      </a:rPr>
                      <m:t>, </m:t>
                    </m:r>
                    <m:r>
                      <a:rPr lang="en-US" b="0" i="1" smtClean="0">
                        <a:latin typeface="Cambria Math" panose="02040503050406030204" pitchFamily="18" charset="0"/>
                      </a:rPr>
                      <m:t>𝑑𝑒𝑏</m:t>
                    </m:r>
                    <m:r>
                      <a:rPr lang="en-US" b="0" i="1" smtClean="0">
                        <a:latin typeface="Cambria Math" panose="02040503050406030204" pitchFamily="18" charset="0"/>
                      </a:rPr>
                      <m:t>}</m:t>
                    </m:r>
                  </m:oMath>
                </a14:m>
                <a:r>
                  <a:rPr lang="en-US" dirty="0"/>
                  <a:t> </a:t>
                </a:r>
              </a:p>
              <a:p>
                <a:pPr marL="0" indent="0">
                  <a:buNone/>
                </a:pPr>
                <a:endParaRPr lang="en-US" dirty="0"/>
              </a:p>
              <a:p>
                <a:pPr marL="0" indent="0">
                  <a:buNone/>
                </a:pP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𝑏𝑜𝑏</m:t>
                        </m:r>
                        <m:r>
                          <a:rPr lang="en-US" b="0" i="1" smtClean="0">
                            <a:latin typeface="Cambria Math" panose="02040503050406030204" pitchFamily="18" charset="0"/>
                          </a:rPr>
                          <m:t>, </m:t>
                        </m:r>
                        <m:r>
                          <a:rPr lang="en-US" b="0" i="1" smtClean="0">
                            <a:latin typeface="Cambria Math" panose="02040503050406030204" pitchFamily="18" charset="0"/>
                          </a:rPr>
                          <m:t>𝑐𝑎𝑟𝑙</m:t>
                        </m:r>
                        <m:r>
                          <a:rPr lang="en-US" b="0" i="1" smtClean="0">
                            <a:latin typeface="Cambria Math" panose="02040503050406030204" pitchFamily="18" charset="0"/>
                          </a:rPr>
                          <m:t>, </m:t>
                        </m:r>
                        <m:r>
                          <a:rPr lang="en-US" b="0" i="1" smtClean="0">
                            <a:latin typeface="Cambria Math" panose="02040503050406030204" pitchFamily="18" charset="0"/>
                          </a:rPr>
                          <m:t>𝑑𝑒𝑏</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𝑎𝑛𝑛</m:t>
                        </m:r>
                        <m:r>
                          <a:rPr lang="en-US" b="0" i="1" smtClean="0">
                            <a:latin typeface="Cambria Math" panose="02040503050406030204" pitchFamily="18" charset="0"/>
                          </a:rPr>
                          <m:t>, </m:t>
                        </m:r>
                        <m:r>
                          <a:rPr lang="en-US" b="0" i="1" smtClean="0">
                            <a:latin typeface="Cambria Math" panose="02040503050406030204" pitchFamily="18" charset="0"/>
                          </a:rPr>
                          <m:t>𝑐𝑎𝑟𝑙</m:t>
                        </m:r>
                        <m:r>
                          <a:rPr lang="en-US" b="0" i="1" smtClean="0">
                            <a:latin typeface="Cambria Math" panose="02040503050406030204" pitchFamily="18" charset="0"/>
                          </a:rPr>
                          <m:t>, </m:t>
                        </m:r>
                        <m:r>
                          <a:rPr lang="en-US" b="0" i="1" smtClean="0">
                            <a:latin typeface="Cambria Math" panose="02040503050406030204" pitchFamily="18" charset="0"/>
                          </a:rPr>
                          <m:t>𝑑𝑒𝑏</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𝑎𝑛𝑛</m:t>
                        </m:r>
                        <m:r>
                          <a:rPr lang="en-US" b="0" i="1" smtClean="0">
                            <a:latin typeface="Cambria Math" panose="02040503050406030204" pitchFamily="18" charset="0"/>
                          </a:rPr>
                          <m:t>, </m:t>
                        </m:r>
                        <m:r>
                          <a:rPr lang="en-US" b="0" i="1" smtClean="0">
                            <a:latin typeface="Cambria Math" panose="02040503050406030204" pitchFamily="18" charset="0"/>
                          </a:rPr>
                          <m:t>𝑏𝑜𝑏</m:t>
                        </m:r>
                        <m:r>
                          <a:rPr lang="en-US" b="0" i="1" smtClean="0">
                            <a:latin typeface="Cambria Math" panose="02040503050406030204" pitchFamily="18" charset="0"/>
                          </a:rPr>
                          <m:t>, </m:t>
                        </m:r>
                        <m:r>
                          <a:rPr lang="en-US" b="0" i="1" smtClean="0">
                            <a:latin typeface="Cambria Math" panose="02040503050406030204" pitchFamily="18" charset="0"/>
                          </a:rPr>
                          <m:t>𝑑𝑒𝑏</m:t>
                        </m:r>
                      </m:e>
                    </m:d>
                    <m:r>
                      <a:rPr lang="en-US" b="0" i="1" smtClean="0">
                        <a:latin typeface="Cambria Math" panose="02040503050406030204" pitchFamily="18" charset="0"/>
                      </a:rPr>
                      <m:t>, {</m:t>
                    </m:r>
                    <m:r>
                      <a:rPr lang="en-US" b="0" i="1" smtClean="0">
                        <a:latin typeface="Cambria Math" panose="02040503050406030204" pitchFamily="18" charset="0"/>
                      </a:rPr>
                      <m:t>𝑎𝑛𝑛</m:t>
                    </m:r>
                    <m:r>
                      <a:rPr lang="en-US" b="0" i="1" smtClean="0">
                        <a:latin typeface="Cambria Math" panose="02040503050406030204" pitchFamily="18" charset="0"/>
                      </a:rPr>
                      <m:t>, </m:t>
                    </m:r>
                    <m:r>
                      <a:rPr lang="en-US" b="0" i="1" smtClean="0">
                        <a:latin typeface="Cambria Math" panose="02040503050406030204" pitchFamily="18" charset="0"/>
                      </a:rPr>
                      <m:t>𝑏𝑜𝑏</m:t>
                    </m:r>
                    <m:r>
                      <a:rPr lang="en-US" b="0" i="1" smtClean="0">
                        <a:latin typeface="Cambria Math" panose="02040503050406030204" pitchFamily="18" charset="0"/>
                      </a:rPr>
                      <m:t>, </m:t>
                    </m:r>
                    <m:r>
                      <a:rPr lang="en-US" b="0" i="1" smtClean="0">
                        <a:latin typeface="Cambria Math" panose="02040503050406030204" pitchFamily="18" charset="0"/>
                      </a:rPr>
                      <m:t>𝑐𝑎𝑟𝑙</m:t>
                    </m:r>
                    <m:r>
                      <a:rPr lang="en-US" b="0" i="1" smtClean="0">
                        <a:latin typeface="Cambria Math" panose="02040503050406030204" pitchFamily="18" charset="0"/>
                      </a:rPr>
                      <m:t>}</m:t>
                    </m:r>
                  </m:oMath>
                </a14:m>
                <a:r>
                  <a:rPr lang="en-US" dirty="0"/>
                  <a:t> </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F7F57793-9E2E-4456-AEA9-ED4F14072376}"/>
                  </a:ext>
                </a:extLst>
              </p:cNvPr>
              <p:cNvSpPr>
                <a:spLocks noGrp="1" noRot="1" noChangeAspect="1" noMove="1" noResize="1" noEditPoints="1" noAdjustHandles="1" noChangeArrowheads="1" noChangeShapeType="1" noTextEdit="1"/>
              </p:cNvSpPr>
              <p:nvPr>
                <p:ph idx="1"/>
              </p:nvPr>
            </p:nvSpPr>
            <p:spPr>
              <a:xfrm>
                <a:off x="838200" y="1825625"/>
                <a:ext cx="8812696" cy="4351338"/>
              </a:xfrm>
              <a:blipFill>
                <a:blip r:embed="rId2"/>
                <a:stretch>
                  <a:fillRect l="-1153" t="-261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905B21C-DB8D-47ED-B523-9CFD92DF0888}"/>
              </a:ext>
            </a:extLst>
          </p:cNvPr>
          <p:cNvSpPr txBox="1"/>
          <p:nvPr/>
        </p:nvSpPr>
        <p:spPr>
          <a:xfrm>
            <a:off x="0" y="6620361"/>
            <a:ext cx="5168403" cy="230832"/>
          </a:xfrm>
          <a:prstGeom prst="rect">
            <a:avLst/>
          </a:prstGeom>
          <a:noFill/>
        </p:spPr>
        <p:txBody>
          <a:bodyPr wrap="none" rtlCol="0">
            <a:spAutoFit/>
          </a:bodyPr>
          <a:lstStyle/>
          <a:p>
            <a:r>
              <a:rPr lang="en-US" sz="900" dirty="0"/>
              <a:t>Rosen, Kenneth. </a:t>
            </a:r>
            <a:r>
              <a:rPr lang="en-US" sz="900" i="1" dirty="0"/>
              <a:t>Discrete Mathematics and Its Applications, 7th Edition</a:t>
            </a:r>
            <a:r>
              <a:rPr lang="en-US" sz="900" dirty="0"/>
              <a:t>. McGraw-Hill, 2012</a:t>
            </a:r>
          </a:p>
        </p:txBody>
      </p:sp>
      <p:pic>
        <p:nvPicPr>
          <p:cNvPr id="6" name="Picture 5" descr="People sitting on blue chairs">
            <a:extLst>
              <a:ext uri="{FF2B5EF4-FFF2-40B4-BE49-F238E27FC236}">
                <a16:creationId xmlns:a16="http://schemas.microsoft.com/office/drawing/2014/main" id="{E9F92BA8-84F6-4F95-AFEB-60F83B2116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403" y="3670051"/>
            <a:ext cx="2393711" cy="1595952"/>
          </a:xfrm>
          <a:prstGeom prst="rect">
            <a:avLst/>
          </a:prstGeom>
        </p:spPr>
      </p:pic>
      <p:grpSp>
        <p:nvGrpSpPr>
          <p:cNvPr id="5" name="Group 4">
            <a:extLst>
              <a:ext uri="{FF2B5EF4-FFF2-40B4-BE49-F238E27FC236}">
                <a16:creationId xmlns:a16="http://schemas.microsoft.com/office/drawing/2014/main" id="{CD31D2AA-1323-0D7D-CBB9-F3B5F123F1F8}"/>
              </a:ext>
            </a:extLst>
          </p:cNvPr>
          <p:cNvGrpSpPr/>
          <p:nvPr/>
        </p:nvGrpSpPr>
        <p:grpSpPr>
          <a:xfrm>
            <a:off x="8734248" y="-109822"/>
            <a:ext cx="3310640" cy="1492049"/>
            <a:chOff x="718924" y="2110060"/>
            <a:chExt cx="3045496" cy="2907156"/>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BE36408-DDA7-5BE0-F2C4-B2AA2803C79F}"/>
                    </a:ext>
                  </a:extLst>
                </p:cNvPr>
                <p:cNvSpPr/>
                <p:nvPr/>
              </p:nvSpPr>
              <p:spPr>
                <a:xfrm>
                  <a:off x="744383" y="2653632"/>
                  <a:ext cx="3020037" cy="236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 </m:t>
                            </m:r>
                          </m:den>
                        </m:f>
                      </m:oMath>
                    </m:oMathPara>
                  </a14:m>
                  <a:endParaRPr lang="en-US" sz="2400" dirty="0"/>
                </a:p>
              </p:txBody>
            </p:sp>
          </mc:Choice>
          <mc:Fallback xmlns="">
            <p:sp>
              <p:nvSpPr>
                <p:cNvPr id="7" name="Rectangle 6">
                  <a:extLst>
                    <a:ext uri="{FF2B5EF4-FFF2-40B4-BE49-F238E27FC236}">
                      <a16:creationId xmlns:a16="http://schemas.microsoft.com/office/drawing/2014/main" id="{5BE36408-DDA7-5BE0-F2C4-B2AA2803C79F}"/>
                    </a:ext>
                  </a:extLst>
                </p:cNvPr>
                <p:cNvSpPr>
                  <a:spLocks noRot="1" noChangeAspect="1" noMove="1" noResize="1" noEditPoints="1" noAdjustHandles="1" noChangeArrowheads="1" noChangeShapeType="1" noTextEdit="1"/>
                </p:cNvSpPr>
                <p:nvPr/>
              </p:nvSpPr>
              <p:spPr>
                <a:xfrm>
                  <a:off x="744383" y="2653632"/>
                  <a:ext cx="3020037" cy="2363584"/>
                </a:xfrm>
                <a:prstGeom prst="rect">
                  <a:avLst/>
                </a:prstGeom>
                <a:blipFill>
                  <a:blip r:embed="rId4"/>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660816E-25D8-3ACA-2001-6AA592160D7B}"/>
                </a:ext>
              </a:extLst>
            </p:cNvPr>
            <p:cNvSpPr txBox="1"/>
            <p:nvPr/>
          </p:nvSpPr>
          <p:spPr>
            <a:xfrm>
              <a:off x="718924" y="2110060"/>
              <a:ext cx="1736372" cy="369331"/>
            </a:xfrm>
            <a:prstGeom prst="rect">
              <a:avLst/>
            </a:prstGeom>
            <a:noFill/>
          </p:spPr>
          <p:txBody>
            <a:bodyPr wrap="none" rtlCol="0">
              <a:spAutoFit/>
            </a:bodyPr>
            <a:lstStyle/>
            <a:p>
              <a:r>
                <a:rPr lang="en-US" dirty="0"/>
                <a:t>Order matters</a:t>
              </a:r>
            </a:p>
          </p:txBody>
        </p:sp>
      </p:grpSp>
      <p:grpSp>
        <p:nvGrpSpPr>
          <p:cNvPr id="9" name="Group 8">
            <a:extLst>
              <a:ext uri="{FF2B5EF4-FFF2-40B4-BE49-F238E27FC236}">
                <a16:creationId xmlns:a16="http://schemas.microsoft.com/office/drawing/2014/main" id="{6463C83A-E040-1D87-D3E6-3C75822FC0C4}"/>
              </a:ext>
            </a:extLst>
          </p:cNvPr>
          <p:cNvGrpSpPr/>
          <p:nvPr/>
        </p:nvGrpSpPr>
        <p:grpSpPr>
          <a:xfrm>
            <a:off x="8091035" y="1281406"/>
            <a:ext cx="3953853" cy="1814326"/>
            <a:chOff x="8210050" y="4978762"/>
            <a:chExt cx="3953853" cy="1814326"/>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F3249E9-F754-36AF-27FE-C1FBF48C24D8}"/>
                    </a:ext>
                  </a:extLst>
                </p:cNvPr>
                <p:cNvSpPr/>
                <p:nvPr/>
              </p:nvSpPr>
              <p:spPr>
                <a:xfrm>
                  <a:off x="8288189" y="5337046"/>
                  <a:ext cx="3875714" cy="1456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type m:val="noBar"/>
                                <m:ctrlPr>
                                  <a:rPr lang="en-US" sz="2400" b="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𝑟</m:t>
                                </m:r>
                              </m:den>
                            </m:f>
                          </m:e>
                        </m:d>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m:t>
                            </m:r>
                          </m:num>
                          <m:den>
                            <m:r>
                              <a:rPr lang="en-US" sz="2400" b="0" i="1" smtClean="0">
                                <a:latin typeface="Cambria Math" panose="02040503050406030204" pitchFamily="18" charset="0"/>
                              </a:rPr>
                              <m:t>𝑟</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 </m:t>
                            </m:r>
                          </m:den>
                        </m:f>
                      </m:oMath>
                    </m:oMathPara>
                  </a14:m>
                  <a:endParaRPr lang="en-US" sz="2400" dirty="0"/>
                </a:p>
                <a:p>
                  <a:pPr algn="ctr"/>
                  <a:endParaRPr lang="en-US" sz="2400" dirty="0"/>
                </a:p>
                <a:p>
                  <a:pPr algn="ctr"/>
                  <a:r>
                    <a:rPr lang="en-US" sz="2400" dirty="0"/>
                    <a:t>"</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choose</m:t>
                      </m:r>
                      <m:r>
                        <a:rPr lang="en-US" sz="2400" b="0" i="1" smtClean="0">
                          <a:latin typeface="Cambria Math" panose="02040503050406030204" pitchFamily="18" charset="0"/>
                        </a:rPr>
                        <m:t> </m:t>
                      </m:r>
                      <m:r>
                        <a:rPr lang="en-US" sz="2400" b="0" i="1" smtClean="0">
                          <a:latin typeface="Cambria Math" panose="02040503050406030204" pitchFamily="18" charset="0"/>
                        </a:rPr>
                        <m:t>𝑟</m:t>
                      </m:r>
                      <m:r>
                        <a:rPr lang="en-US" sz="2400" b="0" i="1" smtClean="0">
                          <a:latin typeface="Cambria Math" panose="02040503050406030204" pitchFamily="18" charset="0"/>
                        </a:rPr>
                        <m:t>"</m:t>
                      </m:r>
                    </m:oMath>
                  </a14:m>
                  <a:endParaRPr lang="en-US" sz="2400" dirty="0"/>
                </a:p>
              </p:txBody>
            </p:sp>
          </mc:Choice>
          <mc:Fallback xmlns="">
            <p:sp>
              <p:nvSpPr>
                <p:cNvPr id="10" name="Rectangle 9">
                  <a:extLst>
                    <a:ext uri="{FF2B5EF4-FFF2-40B4-BE49-F238E27FC236}">
                      <a16:creationId xmlns:a16="http://schemas.microsoft.com/office/drawing/2014/main" id="{0F3249E9-F754-36AF-27FE-C1FBF48C24D8}"/>
                    </a:ext>
                  </a:extLst>
                </p:cNvPr>
                <p:cNvSpPr>
                  <a:spLocks noRot="1" noChangeAspect="1" noMove="1" noResize="1" noEditPoints="1" noAdjustHandles="1" noChangeArrowheads="1" noChangeShapeType="1" noTextEdit="1"/>
                </p:cNvSpPr>
                <p:nvPr/>
              </p:nvSpPr>
              <p:spPr>
                <a:xfrm>
                  <a:off x="8288189" y="5337046"/>
                  <a:ext cx="3875714" cy="1456042"/>
                </a:xfrm>
                <a:prstGeom prst="rect">
                  <a:avLst/>
                </a:prstGeom>
                <a:blipFill>
                  <a:blip r:embed="rId5"/>
                  <a:stretch>
                    <a:fillRect b="-1196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4B8EDB-75B7-AE90-9B64-7D8F784A1747}"/>
                </a:ext>
              </a:extLst>
            </p:cNvPr>
            <p:cNvSpPr txBox="1"/>
            <p:nvPr/>
          </p:nvSpPr>
          <p:spPr>
            <a:xfrm>
              <a:off x="8210050" y="4978762"/>
              <a:ext cx="2784737" cy="369332"/>
            </a:xfrm>
            <a:prstGeom prst="rect">
              <a:avLst/>
            </a:prstGeom>
            <a:noFill/>
          </p:spPr>
          <p:txBody>
            <a:bodyPr wrap="none" rtlCol="0">
              <a:spAutoFit/>
            </a:bodyPr>
            <a:lstStyle/>
            <a:p>
              <a:r>
                <a:rPr lang="en-US" dirty="0"/>
                <a:t>Order does not matter</a:t>
              </a:r>
            </a:p>
          </p:txBody>
        </p:sp>
      </p:grpSp>
    </p:spTree>
    <p:extLst>
      <p:ext uri="{BB962C8B-B14F-4D97-AF65-F5344CB8AC3E}">
        <p14:creationId xmlns:p14="http://schemas.microsoft.com/office/powerpoint/2010/main" val="3741979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33BC1-89AE-4E10-9306-807FCEA046E3}"/>
              </a:ext>
            </a:extLst>
          </p:cNvPr>
          <p:cNvSpPr>
            <a:spLocks noGrp="1"/>
          </p:cNvSpPr>
          <p:nvPr>
            <p:ph type="title"/>
          </p:nvPr>
        </p:nvSpPr>
        <p:spPr/>
        <p:txBody>
          <a:bodyPr/>
          <a:lstStyle/>
          <a:p>
            <a:r>
              <a:rPr lang="en-US" dirty="0"/>
              <a:t>Combinations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B9E06A-5100-40A0-B54B-7F62D28F92C6}"/>
                  </a:ext>
                </a:extLst>
              </p:cNvPr>
              <p:cNvSpPr>
                <a:spLocks noGrp="1"/>
              </p:cNvSpPr>
              <p:nvPr>
                <p:ph idx="1"/>
              </p:nvPr>
            </p:nvSpPr>
            <p:spPr>
              <a:xfrm>
                <a:off x="645130" y="1578544"/>
                <a:ext cx="7525747" cy="4669856"/>
              </a:xfrm>
            </p:spPr>
            <p:txBody>
              <a:bodyPr>
                <a:normAutofit fontScale="92500" lnSpcReduction="10000"/>
              </a:bodyPr>
              <a:lstStyle/>
              <a:p>
                <a:pPr marL="0" indent="0">
                  <a:buNone/>
                </a:pP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oMath>
                </a14:m>
                <a:r>
                  <a:rPr lang="en-US" dirty="0"/>
                  <a:t> </a:t>
                </a:r>
              </a:p>
              <a:p>
                <a:pPr marL="0" indent="0">
                  <a:buNone/>
                </a:pPr>
                <a:r>
                  <a:rPr lang="en-US" dirty="0"/>
                  <a:t>How many permutations of 3?  (order matters)</a:t>
                </a:r>
              </a:p>
              <a:p>
                <a:pPr marL="0" indent="0">
                  <a:buNone/>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4,3</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m:t>
                        </m:r>
                      </m:num>
                      <m:den>
                        <m:d>
                          <m:dPr>
                            <m:ctrlPr>
                              <a:rPr lang="en-US" b="0" i="1" smtClean="0">
                                <a:latin typeface="Cambria Math" panose="02040503050406030204" pitchFamily="18" charset="0"/>
                              </a:rPr>
                            </m:ctrlPr>
                          </m:dPr>
                          <m:e>
                            <m:r>
                              <a:rPr lang="en-US" b="0" i="1" smtClean="0">
                                <a:latin typeface="Cambria Math" panose="02040503050406030204" pitchFamily="18" charset="0"/>
                              </a:rPr>
                              <m:t>4−3</m:t>
                            </m:r>
                          </m:e>
                        </m:d>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4∗3∗2∗1</m:t>
                        </m:r>
                      </m:num>
                      <m:den>
                        <m:r>
                          <a:rPr lang="en-US" b="0" i="1" smtClean="0">
                            <a:latin typeface="Cambria Math" panose="02040503050406030204" pitchFamily="18" charset="0"/>
                          </a:rPr>
                          <m:t>1</m:t>
                        </m:r>
                      </m:den>
                    </m:f>
                    <m:r>
                      <a:rPr lang="en-US" b="0" i="1" smtClean="0">
                        <a:latin typeface="Cambria Math" panose="02040503050406030204" pitchFamily="18" charset="0"/>
                      </a:rPr>
                      <m:t>=24</m:t>
                    </m:r>
                  </m:oMath>
                </a14:m>
                <a:r>
                  <a:rPr lang="en-US" dirty="0"/>
                  <a:t> </a:t>
                </a:r>
              </a:p>
              <a:p>
                <a:pPr marL="0" indent="0">
                  <a:buNone/>
                </a:pPr>
                <a:endParaRPr lang="en-US" dirty="0"/>
              </a:p>
              <a:p>
                <a:pPr marL="0" indent="0">
                  <a:buNone/>
                </a:pPr>
                <a:r>
                  <a:rPr lang="en-US" dirty="0"/>
                  <a:t>How many combinations of 3? (order does not matter)</a:t>
                </a:r>
              </a:p>
              <a:p>
                <a:pPr marL="0" indent="0">
                  <a:buNone/>
                </a:pPr>
                <a:r>
                  <a:rPr lang="en-US" dirty="0"/>
                  <a:t>We can calculate the number of permutations, then from those 24, we need to remove or "divide out" all  the ones that are counted multiple times.</a:t>
                </a:r>
              </a:p>
              <a:p>
                <a:pPr marL="0" indent="0">
                  <a:buNone/>
                </a:pPr>
                <a:endParaRPr lang="en-US" dirty="0"/>
              </a:p>
              <a:p>
                <a:pPr marL="0" indent="0">
                  <a:buNone/>
                </a:pPr>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4,3</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4!</m:t>
                        </m:r>
                      </m:num>
                      <m:den>
                        <m:r>
                          <a:rPr lang="en-US" b="1" i="1" smtClean="0">
                            <a:solidFill>
                              <a:srgbClr val="FFFF00"/>
                            </a:solidFill>
                            <a:latin typeface="Cambria Math" panose="02040503050406030204" pitchFamily="18" charset="0"/>
                          </a:rPr>
                          <m:t>𝟑</m:t>
                        </m:r>
                        <m:r>
                          <a:rPr lang="en-US" b="1" i="1" smtClean="0">
                            <a:solidFill>
                              <a:srgbClr val="FFFF00"/>
                            </a:solidFill>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4−3</m:t>
                            </m:r>
                          </m:e>
                        </m:d>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4∗3∗2∗1</m:t>
                        </m:r>
                      </m:num>
                      <m:den>
                        <m:r>
                          <a:rPr lang="en-US" b="0" i="1" smtClean="0">
                            <a:latin typeface="Cambria Math" panose="02040503050406030204" pitchFamily="18" charset="0"/>
                          </a:rPr>
                          <m:t>(3∗2∗1)(1)</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24</m:t>
                        </m:r>
                      </m:num>
                      <m:den>
                        <m:r>
                          <a:rPr lang="en-US" b="0" i="1" smtClean="0">
                            <a:latin typeface="Cambria Math" panose="02040503050406030204" pitchFamily="18" charset="0"/>
                          </a:rPr>
                          <m:t>6</m:t>
                        </m:r>
                      </m:den>
                    </m:f>
                    <m:r>
                      <a:rPr lang="en-US" b="0" i="1" smtClean="0">
                        <a:latin typeface="Cambria Math" panose="02040503050406030204" pitchFamily="18" charset="0"/>
                      </a:rPr>
                      <m:t>=4</m:t>
                    </m:r>
                  </m:oMath>
                </a14:m>
                <a:r>
                  <a:rPr lang="en-US" dirty="0"/>
                  <a:t> </a:t>
                </a:r>
              </a:p>
            </p:txBody>
          </p:sp>
        </mc:Choice>
        <mc:Fallback xmlns="">
          <p:sp>
            <p:nvSpPr>
              <p:cNvPr id="3" name="Content Placeholder 2">
                <a:extLst>
                  <a:ext uri="{FF2B5EF4-FFF2-40B4-BE49-F238E27FC236}">
                    <a16:creationId xmlns:a16="http://schemas.microsoft.com/office/drawing/2014/main" id="{18B9E06A-5100-40A0-B54B-7F62D28F92C6}"/>
                  </a:ext>
                </a:extLst>
              </p:cNvPr>
              <p:cNvSpPr>
                <a:spLocks noGrp="1" noRot="1" noChangeAspect="1" noMove="1" noResize="1" noEditPoints="1" noAdjustHandles="1" noChangeArrowheads="1" noChangeShapeType="1" noTextEdit="1"/>
              </p:cNvSpPr>
              <p:nvPr>
                <p:ph idx="1"/>
              </p:nvPr>
            </p:nvSpPr>
            <p:spPr>
              <a:xfrm>
                <a:off x="645130" y="1578544"/>
                <a:ext cx="7525747" cy="4669856"/>
              </a:xfrm>
              <a:blipFill>
                <a:blip r:embed="rId2"/>
                <a:stretch>
                  <a:fillRect l="-1347" t="-542" r="-10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7A4FEBCD-5842-4CB0-B76E-58FC14867A5C}"/>
                  </a:ext>
                </a:extLst>
              </p:cNvPr>
              <p:cNvGraphicFramePr>
                <a:graphicFrameLocks noGrp="1"/>
              </p:cNvGraphicFramePr>
              <p:nvPr/>
            </p:nvGraphicFramePr>
            <p:xfrm>
              <a:off x="8053431" y="1109197"/>
              <a:ext cx="3753500" cy="2595880"/>
            </p:xfrm>
            <a:graphic>
              <a:graphicData uri="http://schemas.openxmlformats.org/drawingml/2006/table">
                <a:tbl>
                  <a:tblPr firstRow="1" bandRow="1">
                    <a:tableStyleId>{2D5ABB26-0587-4C30-8999-92F81FD0307C}</a:tableStyleId>
                  </a:tblPr>
                  <a:tblGrid>
                    <a:gridCol w="938375">
                      <a:extLst>
                        <a:ext uri="{9D8B030D-6E8A-4147-A177-3AD203B41FA5}">
                          <a16:colId xmlns:a16="http://schemas.microsoft.com/office/drawing/2014/main" val="3120696914"/>
                        </a:ext>
                      </a:extLst>
                    </a:gridCol>
                    <a:gridCol w="938375">
                      <a:extLst>
                        <a:ext uri="{9D8B030D-6E8A-4147-A177-3AD203B41FA5}">
                          <a16:colId xmlns:a16="http://schemas.microsoft.com/office/drawing/2014/main" val="2822149213"/>
                        </a:ext>
                      </a:extLst>
                    </a:gridCol>
                    <a:gridCol w="938375">
                      <a:extLst>
                        <a:ext uri="{9D8B030D-6E8A-4147-A177-3AD203B41FA5}">
                          <a16:colId xmlns:a16="http://schemas.microsoft.com/office/drawing/2014/main" val="2652024547"/>
                        </a:ext>
                      </a:extLst>
                    </a:gridCol>
                    <a:gridCol w="938375">
                      <a:extLst>
                        <a:ext uri="{9D8B030D-6E8A-4147-A177-3AD203B41FA5}">
                          <a16:colId xmlns:a16="http://schemas.microsoft.com/office/drawing/2014/main" val="2177875904"/>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𝑑</m:t>
                                </m:r>
                              </m:oMath>
                            </m:oMathPara>
                          </a14:m>
                          <a:endParaRPr lang="en-US" dirty="0"/>
                        </a:p>
                      </a:txBody>
                      <a:tcPr/>
                    </a:tc>
                    <a:tc>
                      <a:txBody>
                        <a:bodyPr/>
                        <a:lstStyle/>
                        <a:p>
                          <a:pPr algn="ct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 </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oMath>
                          </a14:m>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oMath>
                          </a14:m>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p>
                      </a:txBody>
                      <a:tcPr/>
                    </a:tc>
                    <a:extLst>
                      <a:ext uri="{0D108BD9-81ED-4DB2-BD59-A6C34878D82A}">
                        <a16:rowId xmlns:a16="http://schemas.microsoft.com/office/drawing/2014/main" val="3054184089"/>
                      </a:ext>
                    </a:extLst>
                  </a:tr>
                  <a:tr h="370840">
                    <a:tc>
                      <a:txBody>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e>
                                </m:d>
                              </m:oMath>
                            </m:oMathPara>
                          </a14:m>
                          <a:endParaRPr lang="en-US" dirty="0"/>
                        </a:p>
                      </a:txBody>
                      <a:tcPr/>
                    </a:tc>
                    <a:tc>
                      <a:txBody>
                        <a:bodyPr/>
                        <a:lstStyle/>
                        <a:p>
                          <a:pPr algn="ct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𝑑</m:t>
                                  </m:r>
                                </m:e>
                              </m:d>
                            </m:oMath>
                          </a14:m>
                          <a:r>
                            <a:rPr lang="en-US" dirty="0"/>
                            <a:t> </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𝑐</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𝑑</m:t>
                                  </m:r>
                                </m:e>
                              </m:d>
                            </m:oMath>
                          </a14:m>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𝑐</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𝑑</m:t>
                                  </m:r>
                                </m:e>
                              </m:d>
                            </m:oMath>
                          </a14:m>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p>
                      </a:txBody>
                      <a:tcPr/>
                    </a:tc>
                    <a:extLst>
                      <a:ext uri="{0D108BD9-81ED-4DB2-BD59-A6C34878D82A}">
                        <a16:rowId xmlns:a16="http://schemas.microsoft.com/office/drawing/2014/main" val="3347773408"/>
                      </a:ext>
                    </a:extLst>
                  </a:tr>
                  <a:tr h="370840">
                    <a:tc>
                      <a:txBody>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𝑏</m:t>
                                    </m:r>
                                  </m:e>
                                </m:d>
                              </m:oMath>
                            </m:oMathPara>
                          </a14:m>
                          <a:endParaRPr 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𝑑</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e>
                              </m:d>
                            </m:oMath>
                          </a14:m>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𝑑</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𝑐</m:t>
                                  </m:r>
                                </m:e>
                              </m:d>
                            </m:oMath>
                          </a14:m>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𝑑</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𝑐</m:t>
                                  </m:r>
                                </m:e>
                              </m:d>
                            </m:oMath>
                          </a14:m>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p>
                      </a:txBody>
                      <a:tcPr/>
                    </a:tc>
                    <a:extLst>
                      <a:ext uri="{0D108BD9-81ED-4DB2-BD59-A6C34878D82A}">
                        <a16:rowId xmlns:a16="http://schemas.microsoft.com/office/drawing/2014/main" val="495558359"/>
                      </a:ext>
                    </a:extLst>
                  </a:tr>
                  <a:tr h="370840">
                    <a:tc>
                      <a:txBody>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𝑐</m:t>
                                    </m:r>
                                  </m:e>
                                </m:d>
                              </m:oMath>
                            </m:oMathPara>
                          </a14:m>
                          <a:endParaRPr 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𝑑</m:t>
                                  </m:r>
                                </m:e>
                              </m:d>
                            </m:oMath>
                          </a14:m>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𝑐</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𝑑</m:t>
                                  </m:r>
                                </m:e>
                              </m:d>
                            </m:oMath>
                          </a14:m>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𝑐</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𝑑</m:t>
                                  </m:r>
                                </m:e>
                              </m:d>
                            </m:oMath>
                          </a14:m>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p>
                      </a:txBody>
                      <a:tcPr/>
                    </a:tc>
                    <a:extLst>
                      <a:ext uri="{0D108BD9-81ED-4DB2-BD59-A6C34878D82A}">
                        <a16:rowId xmlns:a16="http://schemas.microsoft.com/office/drawing/2014/main" val="241282140"/>
                      </a:ext>
                    </a:extLst>
                  </a:tr>
                  <a:tr h="370840">
                    <a:tc>
                      <a:txBody>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m:t>
                                    </m:r>
                                  </m:e>
                                </m:d>
                              </m:oMath>
                            </m:oMathPara>
                          </a14:m>
                          <a:endParaRPr 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𝑑</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e>
                              </m:d>
                            </m:oMath>
                          </a14:m>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𝑐</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𝑑</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e>
                              </m:d>
                            </m:oMath>
                          </a14:m>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𝑐</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𝑑</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e>
                              </m:d>
                            </m:oMath>
                          </a14:m>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p>
                      </a:txBody>
                      <a:tcPr/>
                    </a:tc>
                    <a:extLst>
                      <a:ext uri="{0D108BD9-81ED-4DB2-BD59-A6C34878D82A}">
                        <a16:rowId xmlns:a16="http://schemas.microsoft.com/office/drawing/2014/main" val="1388558031"/>
                      </a:ext>
                    </a:extLst>
                  </a:tr>
                  <a:tr h="370840">
                    <a:tc>
                      <a:txBody>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m:oMathPara>
                          </a14:m>
                          <a:endParaRPr 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𝑑</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e>
                              </m:d>
                            </m:oMath>
                          </a14:m>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𝑑</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𝑐</m:t>
                                  </m:r>
                                </m:e>
                              </m:d>
                            </m:oMath>
                          </a14:m>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p>
                      </a:txBody>
                      <a:tcPr/>
                    </a:tc>
                    <a:tc>
                      <a:txBody>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e>
                                </m:d>
                              </m:oMath>
                            </m:oMathPara>
                          </a14:m>
                          <a:endParaRPr lang="en-US" dirty="0"/>
                        </a:p>
                      </a:txBody>
                      <a:tcPr/>
                    </a:tc>
                    <a:extLst>
                      <a:ext uri="{0D108BD9-81ED-4DB2-BD59-A6C34878D82A}">
                        <a16:rowId xmlns:a16="http://schemas.microsoft.com/office/drawing/2014/main" val="1206147067"/>
                      </a:ext>
                    </a:extLst>
                  </a:tr>
                  <a:tr h="370840">
                    <a:tc>
                      <a:txBody>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e>
                                </m:d>
                              </m:oMath>
                            </m:oMathPara>
                          </a14:m>
                          <a:endParaRPr 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𝑑</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e>
                              </m:d>
                            </m:oMath>
                          </a14:m>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𝑑</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𝑐</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e>
                              </m:d>
                            </m:oMath>
                          </a14:m>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p>
                      </a:txBody>
                      <a:tcPr/>
                    </a:tc>
                    <a:tc>
                      <a:txBody>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𝑏</m:t>
                                    </m:r>
                                  </m:e>
                                </m:d>
                              </m:oMath>
                            </m:oMathPara>
                          </a14:m>
                          <a:endParaRPr lang="en-US" dirty="0"/>
                        </a:p>
                      </a:txBody>
                      <a:tcPr/>
                    </a:tc>
                    <a:extLst>
                      <a:ext uri="{0D108BD9-81ED-4DB2-BD59-A6C34878D82A}">
                        <a16:rowId xmlns:a16="http://schemas.microsoft.com/office/drawing/2014/main" val="2682576878"/>
                      </a:ext>
                    </a:extLst>
                  </a:tr>
                </a:tbl>
              </a:graphicData>
            </a:graphic>
          </p:graphicFrame>
        </mc:Choice>
        <mc:Fallback xmlns="">
          <p:graphicFrame>
            <p:nvGraphicFramePr>
              <p:cNvPr id="4" name="Table 4">
                <a:extLst>
                  <a:ext uri="{FF2B5EF4-FFF2-40B4-BE49-F238E27FC236}">
                    <a16:creationId xmlns:a16="http://schemas.microsoft.com/office/drawing/2014/main" id="{7A4FEBCD-5842-4CB0-B76E-58FC14867A5C}"/>
                  </a:ext>
                </a:extLst>
              </p:cNvPr>
              <p:cNvGraphicFramePr>
                <a:graphicFrameLocks noGrp="1"/>
              </p:cNvGraphicFramePr>
              <p:nvPr>
                <p:extLst>
                  <p:ext uri="{D42A27DB-BD31-4B8C-83A1-F6EECF244321}">
                    <p14:modId xmlns:p14="http://schemas.microsoft.com/office/powerpoint/2010/main" val="2353576625"/>
                  </p:ext>
                </p:extLst>
              </p:nvPr>
            </p:nvGraphicFramePr>
            <p:xfrm>
              <a:off x="8053431" y="1109197"/>
              <a:ext cx="3753500" cy="2595880"/>
            </p:xfrm>
            <a:graphic>
              <a:graphicData uri="http://schemas.openxmlformats.org/drawingml/2006/table">
                <a:tbl>
                  <a:tblPr firstRow="1" bandRow="1">
                    <a:tableStyleId>{2D5ABB26-0587-4C30-8999-92F81FD0307C}</a:tableStyleId>
                  </a:tblPr>
                  <a:tblGrid>
                    <a:gridCol w="938375">
                      <a:extLst>
                        <a:ext uri="{9D8B030D-6E8A-4147-A177-3AD203B41FA5}">
                          <a16:colId xmlns:a16="http://schemas.microsoft.com/office/drawing/2014/main" val="3120696914"/>
                        </a:ext>
                      </a:extLst>
                    </a:gridCol>
                    <a:gridCol w="938375">
                      <a:extLst>
                        <a:ext uri="{9D8B030D-6E8A-4147-A177-3AD203B41FA5}">
                          <a16:colId xmlns:a16="http://schemas.microsoft.com/office/drawing/2014/main" val="2822149213"/>
                        </a:ext>
                      </a:extLst>
                    </a:gridCol>
                    <a:gridCol w="938375">
                      <a:extLst>
                        <a:ext uri="{9D8B030D-6E8A-4147-A177-3AD203B41FA5}">
                          <a16:colId xmlns:a16="http://schemas.microsoft.com/office/drawing/2014/main" val="2652024547"/>
                        </a:ext>
                      </a:extLst>
                    </a:gridCol>
                    <a:gridCol w="938375">
                      <a:extLst>
                        <a:ext uri="{9D8B030D-6E8A-4147-A177-3AD203B41FA5}">
                          <a16:colId xmlns:a16="http://schemas.microsoft.com/office/drawing/2014/main" val="2177875904"/>
                        </a:ext>
                      </a:extLst>
                    </a:gridCol>
                  </a:tblGrid>
                  <a:tr h="370840">
                    <a:tc>
                      <a:txBody>
                        <a:bodyPr/>
                        <a:lstStyle/>
                        <a:p>
                          <a:endParaRPr lang="en-US"/>
                        </a:p>
                      </a:txBody>
                      <a:tcPr>
                        <a:blipFill>
                          <a:blip r:embed="rId3"/>
                          <a:stretch>
                            <a:fillRect r="-300000" b="-600000"/>
                          </a:stretch>
                        </a:blipFill>
                      </a:tcPr>
                    </a:tc>
                    <a:tc>
                      <a:txBody>
                        <a:bodyPr/>
                        <a:lstStyle/>
                        <a:p>
                          <a:endParaRPr lang="en-US"/>
                        </a:p>
                      </a:txBody>
                      <a:tcPr>
                        <a:blipFill>
                          <a:blip r:embed="rId3"/>
                          <a:stretch>
                            <a:fillRect l="-100000" r="-200000" b="-600000"/>
                          </a:stretch>
                        </a:blipFill>
                      </a:tcPr>
                    </a:tc>
                    <a:tc>
                      <a:txBody>
                        <a:bodyPr/>
                        <a:lstStyle/>
                        <a:p>
                          <a:endParaRPr lang="en-US"/>
                        </a:p>
                      </a:txBody>
                      <a:tcPr>
                        <a:blipFill>
                          <a:blip r:embed="rId3"/>
                          <a:stretch>
                            <a:fillRect l="-200000" r="-100000" b="-600000"/>
                          </a:stretch>
                        </a:blipFill>
                      </a:tcPr>
                    </a:tc>
                    <a:tc>
                      <a:txBody>
                        <a:bodyPr/>
                        <a:lstStyle/>
                        <a:p>
                          <a:endParaRPr lang="en-US"/>
                        </a:p>
                      </a:txBody>
                      <a:tcPr>
                        <a:blipFill>
                          <a:blip r:embed="rId3"/>
                          <a:stretch>
                            <a:fillRect l="-300000" b="-600000"/>
                          </a:stretch>
                        </a:blipFill>
                      </a:tcPr>
                    </a:tc>
                    <a:extLst>
                      <a:ext uri="{0D108BD9-81ED-4DB2-BD59-A6C34878D82A}">
                        <a16:rowId xmlns:a16="http://schemas.microsoft.com/office/drawing/2014/main" val="3054184089"/>
                      </a:ext>
                    </a:extLst>
                  </a:tr>
                  <a:tr h="370840">
                    <a:tc>
                      <a:txBody>
                        <a:bodyPr/>
                        <a:lstStyle/>
                        <a:p>
                          <a:endParaRPr lang="en-US"/>
                        </a:p>
                      </a:txBody>
                      <a:tcPr>
                        <a:blipFill>
                          <a:blip r:embed="rId3"/>
                          <a:stretch>
                            <a:fillRect t="-100000" r="-300000" b="-500000"/>
                          </a:stretch>
                        </a:blipFill>
                      </a:tcPr>
                    </a:tc>
                    <a:tc>
                      <a:txBody>
                        <a:bodyPr/>
                        <a:lstStyle/>
                        <a:p>
                          <a:endParaRPr lang="en-US"/>
                        </a:p>
                      </a:txBody>
                      <a:tcPr>
                        <a:blipFill>
                          <a:blip r:embed="rId3"/>
                          <a:stretch>
                            <a:fillRect l="-100000" t="-100000" r="-200000" b="-500000"/>
                          </a:stretch>
                        </a:blipFill>
                      </a:tcPr>
                    </a:tc>
                    <a:tc>
                      <a:txBody>
                        <a:bodyPr/>
                        <a:lstStyle/>
                        <a:p>
                          <a:endParaRPr lang="en-US"/>
                        </a:p>
                      </a:txBody>
                      <a:tcPr>
                        <a:blipFill>
                          <a:blip r:embed="rId3"/>
                          <a:stretch>
                            <a:fillRect l="-200000" t="-100000" r="-100000" b="-500000"/>
                          </a:stretch>
                        </a:blipFill>
                      </a:tcPr>
                    </a:tc>
                    <a:tc>
                      <a:txBody>
                        <a:bodyPr/>
                        <a:lstStyle/>
                        <a:p>
                          <a:endParaRPr lang="en-US"/>
                        </a:p>
                      </a:txBody>
                      <a:tcPr>
                        <a:blipFill>
                          <a:blip r:embed="rId3"/>
                          <a:stretch>
                            <a:fillRect l="-300000" t="-100000" b="-500000"/>
                          </a:stretch>
                        </a:blipFill>
                      </a:tcPr>
                    </a:tc>
                    <a:extLst>
                      <a:ext uri="{0D108BD9-81ED-4DB2-BD59-A6C34878D82A}">
                        <a16:rowId xmlns:a16="http://schemas.microsoft.com/office/drawing/2014/main" val="3347773408"/>
                      </a:ext>
                    </a:extLst>
                  </a:tr>
                  <a:tr h="370840">
                    <a:tc>
                      <a:txBody>
                        <a:bodyPr/>
                        <a:lstStyle/>
                        <a:p>
                          <a:endParaRPr lang="en-US"/>
                        </a:p>
                      </a:txBody>
                      <a:tcPr>
                        <a:blipFill>
                          <a:blip r:embed="rId3"/>
                          <a:stretch>
                            <a:fillRect t="-200000" r="-300000" b="-400000"/>
                          </a:stretch>
                        </a:blipFill>
                      </a:tcPr>
                    </a:tc>
                    <a:tc>
                      <a:txBody>
                        <a:bodyPr/>
                        <a:lstStyle/>
                        <a:p>
                          <a:endParaRPr lang="en-US"/>
                        </a:p>
                      </a:txBody>
                      <a:tcPr>
                        <a:blipFill>
                          <a:blip r:embed="rId3"/>
                          <a:stretch>
                            <a:fillRect l="-100000" t="-200000" r="-200000" b="-400000"/>
                          </a:stretch>
                        </a:blipFill>
                      </a:tcPr>
                    </a:tc>
                    <a:tc>
                      <a:txBody>
                        <a:bodyPr/>
                        <a:lstStyle/>
                        <a:p>
                          <a:endParaRPr lang="en-US"/>
                        </a:p>
                      </a:txBody>
                      <a:tcPr>
                        <a:blipFill>
                          <a:blip r:embed="rId3"/>
                          <a:stretch>
                            <a:fillRect l="-200000" t="-200000" r="-100000" b="-400000"/>
                          </a:stretch>
                        </a:blipFill>
                      </a:tcPr>
                    </a:tc>
                    <a:tc>
                      <a:txBody>
                        <a:bodyPr/>
                        <a:lstStyle/>
                        <a:p>
                          <a:endParaRPr lang="en-US"/>
                        </a:p>
                      </a:txBody>
                      <a:tcPr>
                        <a:blipFill>
                          <a:blip r:embed="rId3"/>
                          <a:stretch>
                            <a:fillRect l="-300000" t="-200000" b="-400000"/>
                          </a:stretch>
                        </a:blipFill>
                      </a:tcPr>
                    </a:tc>
                    <a:extLst>
                      <a:ext uri="{0D108BD9-81ED-4DB2-BD59-A6C34878D82A}">
                        <a16:rowId xmlns:a16="http://schemas.microsoft.com/office/drawing/2014/main" val="495558359"/>
                      </a:ext>
                    </a:extLst>
                  </a:tr>
                  <a:tr h="370840">
                    <a:tc>
                      <a:txBody>
                        <a:bodyPr/>
                        <a:lstStyle/>
                        <a:p>
                          <a:endParaRPr lang="en-US"/>
                        </a:p>
                      </a:txBody>
                      <a:tcPr>
                        <a:blipFill>
                          <a:blip r:embed="rId3"/>
                          <a:stretch>
                            <a:fillRect t="-300000" r="-300000" b="-300000"/>
                          </a:stretch>
                        </a:blipFill>
                      </a:tcPr>
                    </a:tc>
                    <a:tc>
                      <a:txBody>
                        <a:bodyPr/>
                        <a:lstStyle/>
                        <a:p>
                          <a:endParaRPr lang="en-US"/>
                        </a:p>
                      </a:txBody>
                      <a:tcPr>
                        <a:blipFill>
                          <a:blip r:embed="rId3"/>
                          <a:stretch>
                            <a:fillRect l="-100000" t="-300000" r="-200000" b="-300000"/>
                          </a:stretch>
                        </a:blipFill>
                      </a:tcPr>
                    </a:tc>
                    <a:tc>
                      <a:txBody>
                        <a:bodyPr/>
                        <a:lstStyle/>
                        <a:p>
                          <a:endParaRPr lang="en-US"/>
                        </a:p>
                      </a:txBody>
                      <a:tcPr>
                        <a:blipFill>
                          <a:blip r:embed="rId3"/>
                          <a:stretch>
                            <a:fillRect l="-200000" t="-300000" r="-100000" b="-300000"/>
                          </a:stretch>
                        </a:blipFill>
                      </a:tcPr>
                    </a:tc>
                    <a:tc>
                      <a:txBody>
                        <a:bodyPr/>
                        <a:lstStyle/>
                        <a:p>
                          <a:endParaRPr lang="en-US"/>
                        </a:p>
                      </a:txBody>
                      <a:tcPr>
                        <a:blipFill>
                          <a:blip r:embed="rId3"/>
                          <a:stretch>
                            <a:fillRect l="-300000" t="-300000" b="-300000"/>
                          </a:stretch>
                        </a:blipFill>
                      </a:tcPr>
                    </a:tc>
                    <a:extLst>
                      <a:ext uri="{0D108BD9-81ED-4DB2-BD59-A6C34878D82A}">
                        <a16:rowId xmlns:a16="http://schemas.microsoft.com/office/drawing/2014/main" val="241282140"/>
                      </a:ext>
                    </a:extLst>
                  </a:tr>
                  <a:tr h="370840">
                    <a:tc>
                      <a:txBody>
                        <a:bodyPr/>
                        <a:lstStyle/>
                        <a:p>
                          <a:endParaRPr lang="en-US"/>
                        </a:p>
                      </a:txBody>
                      <a:tcPr>
                        <a:blipFill>
                          <a:blip r:embed="rId3"/>
                          <a:stretch>
                            <a:fillRect t="-400000" r="-300000" b="-200000"/>
                          </a:stretch>
                        </a:blipFill>
                      </a:tcPr>
                    </a:tc>
                    <a:tc>
                      <a:txBody>
                        <a:bodyPr/>
                        <a:lstStyle/>
                        <a:p>
                          <a:endParaRPr lang="en-US"/>
                        </a:p>
                      </a:txBody>
                      <a:tcPr>
                        <a:blipFill>
                          <a:blip r:embed="rId3"/>
                          <a:stretch>
                            <a:fillRect l="-100000" t="-400000" r="-200000" b="-200000"/>
                          </a:stretch>
                        </a:blipFill>
                      </a:tcPr>
                    </a:tc>
                    <a:tc>
                      <a:txBody>
                        <a:bodyPr/>
                        <a:lstStyle/>
                        <a:p>
                          <a:endParaRPr lang="en-US"/>
                        </a:p>
                      </a:txBody>
                      <a:tcPr>
                        <a:blipFill>
                          <a:blip r:embed="rId3"/>
                          <a:stretch>
                            <a:fillRect l="-200000" t="-400000" r="-100000" b="-200000"/>
                          </a:stretch>
                        </a:blipFill>
                      </a:tcPr>
                    </a:tc>
                    <a:tc>
                      <a:txBody>
                        <a:bodyPr/>
                        <a:lstStyle/>
                        <a:p>
                          <a:endParaRPr lang="en-US"/>
                        </a:p>
                      </a:txBody>
                      <a:tcPr>
                        <a:blipFill>
                          <a:blip r:embed="rId3"/>
                          <a:stretch>
                            <a:fillRect l="-300000" t="-400000" b="-200000"/>
                          </a:stretch>
                        </a:blipFill>
                      </a:tcPr>
                    </a:tc>
                    <a:extLst>
                      <a:ext uri="{0D108BD9-81ED-4DB2-BD59-A6C34878D82A}">
                        <a16:rowId xmlns:a16="http://schemas.microsoft.com/office/drawing/2014/main" val="1388558031"/>
                      </a:ext>
                    </a:extLst>
                  </a:tr>
                  <a:tr h="370840">
                    <a:tc>
                      <a:txBody>
                        <a:bodyPr/>
                        <a:lstStyle/>
                        <a:p>
                          <a:endParaRPr lang="en-US"/>
                        </a:p>
                      </a:txBody>
                      <a:tcPr>
                        <a:blipFill>
                          <a:blip r:embed="rId3"/>
                          <a:stretch>
                            <a:fillRect t="-500000" r="-300000" b="-100000"/>
                          </a:stretch>
                        </a:blipFill>
                      </a:tcPr>
                    </a:tc>
                    <a:tc>
                      <a:txBody>
                        <a:bodyPr/>
                        <a:lstStyle/>
                        <a:p>
                          <a:endParaRPr lang="en-US"/>
                        </a:p>
                      </a:txBody>
                      <a:tcPr>
                        <a:blipFill>
                          <a:blip r:embed="rId3"/>
                          <a:stretch>
                            <a:fillRect l="-100000" t="-500000" r="-200000" b="-100000"/>
                          </a:stretch>
                        </a:blipFill>
                      </a:tcPr>
                    </a:tc>
                    <a:tc>
                      <a:txBody>
                        <a:bodyPr/>
                        <a:lstStyle/>
                        <a:p>
                          <a:endParaRPr lang="en-US"/>
                        </a:p>
                      </a:txBody>
                      <a:tcPr>
                        <a:blipFill>
                          <a:blip r:embed="rId3"/>
                          <a:stretch>
                            <a:fillRect l="-200000" t="-500000" r="-100000" b="-100000"/>
                          </a:stretch>
                        </a:blipFill>
                      </a:tcPr>
                    </a:tc>
                    <a:tc>
                      <a:txBody>
                        <a:bodyPr/>
                        <a:lstStyle/>
                        <a:p>
                          <a:endParaRPr lang="en-US"/>
                        </a:p>
                      </a:txBody>
                      <a:tcPr>
                        <a:blipFill>
                          <a:blip r:embed="rId3"/>
                          <a:stretch>
                            <a:fillRect l="-300000" t="-500000" b="-100000"/>
                          </a:stretch>
                        </a:blipFill>
                      </a:tcPr>
                    </a:tc>
                    <a:extLst>
                      <a:ext uri="{0D108BD9-81ED-4DB2-BD59-A6C34878D82A}">
                        <a16:rowId xmlns:a16="http://schemas.microsoft.com/office/drawing/2014/main" val="1206147067"/>
                      </a:ext>
                    </a:extLst>
                  </a:tr>
                  <a:tr h="370840">
                    <a:tc>
                      <a:txBody>
                        <a:bodyPr/>
                        <a:lstStyle/>
                        <a:p>
                          <a:endParaRPr lang="en-US"/>
                        </a:p>
                      </a:txBody>
                      <a:tcPr>
                        <a:blipFill>
                          <a:blip r:embed="rId3"/>
                          <a:stretch>
                            <a:fillRect t="-600000" r="-300000"/>
                          </a:stretch>
                        </a:blipFill>
                      </a:tcPr>
                    </a:tc>
                    <a:tc>
                      <a:txBody>
                        <a:bodyPr/>
                        <a:lstStyle/>
                        <a:p>
                          <a:endParaRPr lang="en-US"/>
                        </a:p>
                      </a:txBody>
                      <a:tcPr>
                        <a:blipFill>
                          <a:blip r:embed="rId3"/>
                          <a:stretch>
                            <a:fillRect l="-100000" t="-600000" r="-200000"/>
                          </a:stretch>
                        </a:blipFill>
                      </a:tcPr>
                    </a:tc>
                    <a:tc>
                      <a:txBody>
                        <a:bodyPr/>
                        <a:lstStyle/>
                        <a:p>
                          <a:endParaRPr lang="en-US"/>
                        </a:p>
                      </a:txBody>
                      <a:tcPr>
                        <a:blipFill>
                          <a:blip r:embed="rId3"/>
                          <a:stretch>
                            <a:fillRect l="-200000" t="-600000" r="-100000"/>
                          </a:stretch>
                        </a:blipFill>
                      </a:tcPr>
                    </a:tc>
                    <a:tc>
                      <a:txBody>
                        <a:bodyPr/>
                        <a:lstStyle/>
                        <a:p>
                          <a:endParaRPr lang="en-US"/>
                        </a:p>
                      </a:txBody>
                      <a:tcPr>
                        <a:blipFill>
                          <a:blip r:embed="rId3"/>
                          <a:stretch>
                            <a:fillRect l="-300000" t="-600000"/>
                          </a:stretch>
                        </a:blipFill>
                      </a:tcPr>
                    </a:tc>
                    <a:extLst>
                      <a:ext uri="{0D108BD9-81ED-4DB2-BD59-A6C34878D82A}">
                        <a16:rowId xmlns:a16="http://schemas.microsoft.com/office/drawing/2014/main" val="268257687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6AE0F978-D8B4-4DEC-8835-52BF793FEE64}"/>
                  </a:ext>
                </a:extLst>
              </p:cNvPr>
              <p:cNvGraphicFramePr>
                <a:graphicFrameLocks noGrp="1"/>
              </p:cNvGraphicFramePr>
              <p:nvPr/>
            </p:nvGraphicFramePr>
            <p:xfrm>
              <a:off x="8053431" y="4054756"/>
              <a:ext cx="3753500" cy="2595880"/>
            </p:xfrm>
            <a:graphic>
              <a:graphicData uri="http://schemas.openxmlformats.org/drawingml/2006/table">
                <a:tbl>
                  <a:tblPr firstRow="1" bandRow="1">
                    <a:tableStyleId>{2D5ABB26-0587-4C30-8999-92F81FD0307C}</a:tableStyleId>
                  </a:tblPr>
                  <a:tblGrid>
                    <a:gridCol w="938375">
                      <a:extLst>
                        <a:ext uri="{9D8B030D-6E8A-4147-A177-3AD203B41FA5}">
                          <a16:colId xmlns:a16="http://schemas.microsoft.com/office/drawing/2014/main" val="3120696914"/>
                        </a:ext>
                      </a:extLst>
                    </a:gridCol>
                    <a:gridCol w="938375">
                      <a:extLst>
                        <a:ext uri="{9D8B030D-6E8A-4147-A177-3AD203B41FA5}">
                          <a16:colId xmlns:a16="http://schemas.microsoft.com/office/drawing/2014/main" val="2822149213"/>
                        </a:ext>
                      </a:extLst>
                    </a:gridCol>
                    <a:gridCol w="938375">
                      <a:extLst>
                        <a:ext uri="{9D8B030D-6E8A-4147-A177-3AD203B41FA5}">
                          <a16:colId xmlns:a16="http://schemas.microsoft.com/office/drawing/2014/main" val="2652024547"/>
                        </a:ext>
                      </a:extLst>
                    </a:gridCol>
                    <a:gridCol w="938375">
                      <a:extLst>
                        <a:ext uri="{9D8B030D-6E8A-4147-A177-3AD203B41FA5}">
                          <a16:colId xmlns:a16="http://schemas.microsoft.com/office/drawing/2014/main" val="2177875904"/>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𝑑</m:t>
                                </m:r>
                              </m:oMath>
                            </m:oMathPara>
                          </a14:m>
                          <a:endParaRPr lang="en-US" dirty="0"/>
                        </a:p>
                      </a:txBody>
                      <a:tcPr/>
                    </a:tc>
                    <a:tc>
                      <a:txBody>
                        <a:bodyPr/>
                        <a:lstStyle/>
                        <a:p>
                          <a:pPr algn="ct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 </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oMath>
                          </a14:m>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oMath>
                          </a14:m>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p>
                      </a:txBody>
                      <a:tcPr/>
                    </a:tc>
                    <a:extLst>
                      <a:ext uri="{0D108BD9-81ED-4DB2-BD59-A6C34878D82A}">
                        <a16:rowId xmlns:a16="http://schemas.microsoft.com/office/drawing/2014/main" val="24813917"/>
                      </a:ext>
                    </a:extLst>
                  </a:tr>
                  <a:tr h="370840">
                    <a:tc>
                      <a:txBody>
                        <a:bodyPr/>
                        <a:lstStyle/>
                        <a:p>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e>
                              </m:d>
                            </m:oMath>
                          </a14:m>
                          <a:r>
                            <a:rPr lang="en-US" dirty="0"/>
                            <a:t> </a:t>
                          </a:r>
                        </a:p>
                      </a:txBody>
                      <a:tcPr/>
                    </a:tc>
                    <a:tc>
                      <a:txBody>
                        <a:bodyPr/>
                        <a:lstStyle/>
                        <a:p>
                          <a:pPr algn="ct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𝑑</m:t>
                                  </m:r>
                                </m:e>
                              </m:d>
                            </m:oMath>
                          </a14:m>
                          <a:r>
                            <a:rPr lang="en-US" dirty="0"/>
                            <a:t>  </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begChr m:val="{"/>
                                  <m:endChr m:val="}"/>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𝑐</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𝑑</m:t>
                                  </m:r>
                                </m:e>
                              </m:d>
                            </m:oMath>
                          </a14:m>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begChr m:val="{"/>
                                  <m:endChr m:val="}"/>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𝑐</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𝑑</m:t>
                                  </m:r>
                                </m:e>
                              </m:d>
                            </m:oMath>
                          </a14:m>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p>
                      </a:txBody>
                      <a:tcPr/>
                    </a:tc>
                    <a:extLst>
                      <a:ext uri="{0D108BD9-81ED-4DB2-BD59-A6C34878D82A}">
                        <a16:rowId xmlns:a16="http://schemas.microsoft.com/office/drawing/2014/main" val="3347773408"/>
                      </a:ext>
                    </a:extLst>
                  </a:tr>
                  <a:tr h="370840">
                    <a:tc>
                      <a:txBody>
                        <a:bodyPr/>
                        <a:lstStyle/>
                        <a:p>
                          <a:pPr/>
                          <a14:m>
                            <m:oMathPara xmlns:m="http://schemas.openxmlformats.org/officeDocument/2006/math">
                              <m:oMathParaPr>
                                <m:jc m:val="centerGroup"/>
                              </m:oMathParaPr>
                              <m:oMath xmlns:m="http://schemas.openxmlformats.org/officeDocument/2006/math">
                                <m:d>
                                  <m:dPr>
                                    <m:ctrlPr>
                                      <a:rPr lang="en-US" b="0" i="1" strike="sngStrike" smtClean="0">
                                        <a:latin typeface="Cambria Math" panose="02040503050406030204" pitchFamily="18" charset="0"/>
                                      </a:rPr>
                                    </m:ctrlPr>
                                  </m:dPr>
                                  <m:e>
                                    <m:r>
                                      <a:rPr lang="en-US" b="0" i="1" strike="sngStrike" smtClean="0">
                                        <a:latin typeface="Cambria Math" panose="02040503050406030204" pitchFamily="18" charset="0"/>
                                      </a:rPr>
                                      <m:t>𝑎</m:t>
                                    </m:r>
                                    <m:r>
                                      <a:rPr lang="en-US" b="0" i="1" strike="sngStrike" smtClean="0">
                                        <a:latin typeface="Cambria Math" panose="02040503050406030204" pitchFamily="18" charset="0"/>
                                      </a:rPr>
                                      <m:t>,</m:t>
                                    </m:r>
                                    <m:r>
                                      <a:rPr lang="en-US" b="0" i="1" strike="sngStrike" smtClean="0">
                                        <a:latin typeface="Cambria Math" panose="02040503050406030204" pitchFamily="18" charset="0"/>
                                      </a:rPr>
                                      <m:t>𝑐</m:t>
                                    </m:r>
                                    <m:r>
                                      <a:rPr lang="en-US" b="0" i="1" strike="sngStrike" smtClean="0">
                                        <a:latin typeface="Cambria Math" panose="02040503050406030204" pitchFamily="18" charset="0"/>
                                      </a:rPr>
                                      <m:t>,</m:t>
                                    </m:r>
                                    <m:r>
                                      <a:rPr lang="en-US" b="0" i="1" strike="sngStrike" smtClean="0">
                                        <a:latin typeface="Cambria Math" panose="02040503050406030204" pitchFamily="18" charset="0"/>
                                      </a:rPr>
                                      <m:t>𝑏</m:t>
                                    </m:r>
                                  </m:e>
                                </m:d>
                              </m:oMath>
                            </m:oMathPara>
                          </a14:m>
                          <a:endParaRPr lang="en-US" strike="sngStrik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𝑑</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e>
                              </m:d>
                            </m:oMath>
                          </a14:m>
                          <a:r>
                            <a:rPr kumimoji="0" lang="en-US" sz="1800" b="0" i="0" u="none" strike="sngStrike" kern="1200" cap="none" spc="0" normalizeH="0" baseline="0" noProof="0" dirty="0">
                              <a:ln>
                                <a:noFill/>
                              </a:ln>
                              <a:solidFill>
                                <a:prstClr val="white"/>
                              </a:solidFill>
                              <a:effectLst/>
                              <a:uLnTx/>
                              <a:uFillTx/>
                              <a:latin typeface="Century Gothic" panose="020B0502020202020204"/>
                              <a:ea typeface="+mn-ea"/>
                              <a:cs typeface="+mn-cs"/>
                            </a:rPr>
                            <a:t> </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𝑑</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𝑐</m:t>
                                  </m:r>
                                </m:e>
                              </m:d>
                            </m:oMath>
                          </a14:m>
                          <a:r>
                            <a:rPr kumimoji="0" lang="en-US" sz="1800" b="0" i="0" u="none" strike="sngStrike" kern="1200" cap="none" spc="0" normalizeH="0" baseline="0" noProof="0" dirty="0">
                              <a:ln>
                                <a:noFill/>
                              </a:ln>
                              <a:solidFill>
                                <a:prstClr val="white"/>
                              </a:solidFill>
                              <a:effectLst/>
                              <a:uLnTx/>
                              <a:uFillTx/>
                              <a:latin typeface="Century Gothic" panose="020B0502020202020204"/>
                              <a:ea typeface="+mn-ea"/>
                              <a:cs typeface="+mn-cs"/>
                            </a:rPr>
                            <a:t> </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𝑑</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𝑐</m:t>
                                  </m:r>
                                </m:e>
                              </m:d>
                            </m:oMath>
                          </a14:m>
                          <a:r>
                            <a:rPr kumimoji="0" lang="en-US" sz="1800" b="0" i="0" u="none" strike="sngStrike" kern="1200" cap="none" spc="0" normalizeH="0" baseline="0" noProof="0" dirty="0">
                              <a:ln>
                                <a:noFill/>
                              </a:ln>
                              <a:solidFill>
                                <a:prstClr val="white"/>
                              </a:solidFill>
                              <a:effectLst/>
                              <a:uLnTx/>
                              <a:uFillTx/>
                              <a:latin typeface="Century Gothic" panose="020B0502020202020204"/>
                              <a:ea typeface="+mn-ea"/>
                              <a:cs typeface="+mn-cs"/>
                            </a:rPr>
                            <a:t> </a:t>
                          </a:r>
                        </a:p>
                      </a:txBody>
                      <a:tcPr/>
                    </a:tc>
                    <a:extLst>
                      <a:ext uri="{0D108BD9-81ED-4DB2-BD59-A6C34878D82A}">
                        <a16:rowId xmlns:a16="http://schemas.microsoft.com/office/drawing/2014/main" val="495558359"/>
                      </a:ext>
                    </a:extLst>
                  </a:tr>
                  <a:tr h="370840">
                    <a:tc>
                      <a:txBody>
                        <a:bodyPr/>
                        <a:lstStyle/>
                        <a:p>
                          <a:pPr/>
                          <a14:m>
                            <m:oMathPara xmlns:m="http://schemas.openxmlformats.org/officeDocument/2006/math">
                              <m:oMathParaPr>
                                <m:jc m:val="centerGroup"/>
                              </m:oMathParaPr>
                              <m:oMath xmlns:m="http://schemas.openxmlformats.org/officeDocument/2006/math">
                                <m:d>
                                  <m:dPr>
                                    <m:ctrlPr>
                                      <a:rPr lang="en-US" b="0" i="1" strike="sngStrike" smtClean="0">
                                        <a:latin typeface="Cambria Math" panose="02040503050406030204" pitchFamily="18" charset="0"/>
                                      </a:rPr>
                                    </m:ctrlPr>
                                  </m:dPr>
                                  <m:e>
                                    <m:r>
                                      <a:rPr lang="en-US" b="0" i="1" strike="sngStrike" smtClean="0">
                                        <a:latin typeface="Cambria Math" panose="02040503050406030204" pitchFamily="18" charset="0"/>
                                      </a:rPr>
                                      <m:t>𝑏</m:t>
                                    </m:r>
                                    <m:r>
                                      <a:rPr lang="en-US" b="0" i="1" strike="sngStrike" smtClean="0">
                                        <a:latin typeface="Cambria Math" panose="02040503050406030204" pitchFamily="18" charset="0"/>
                                      </a:rPr>
                                      <m:t>,</m:t>
                                    </m:r>
                                    <m:r>
                                      <a:rPr lang="en-US" b="0" i="1" strike="sngStrike" smtClean="0">
                                        <a:latin typeface="Cambria Math" panose="02040503050406030204" pitchFamily="18" charset="0"/>
                                      </a:rPr>
                                      <m:t>𝑎</m:t>
                                    </m:r>
                                    <m:r>
                                      <a:rPr lang="en-US" b="0" i="1" strike="sngStrike" smtClean="0">
                                        <a:latin typeface="Cambria Math" panose="02040503050406030204" pitchFamily="18" charset="0"/>
                                      </a:rPr>
                                      <m:t>,</m:t>
                                    </m:r>
                                    <m:r>
                                      <a:rPr lang="en-US" b="0" i="1" strike="sngStrike" smtClean="0">
                                        <a:latin typeface="Cambria Math" panose="02040503050406030204" pitchFamily="18" charset="0"/>
                                      </a:rPr>
                                      <m:t>𝑐</m:t>
                                    </m:r>
                                  </m:e>
                                </m:d>
                              </m:oMath>
                            </m:oMathPara>
                          </a14:m>
                          <a:endParaRPr lang="en-US" strike="sngStrik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𝑑</m:t>
                                  </m:r>
                                </m:e>
                              </m:d>
                            </m:oMath>
                          </a14:m>
                          <a:r>
                            <a:rPr kumimoji="0" lang="en-US" sz="1800" b="0" i="0" u="none" strike="sngStrike" kern="1200" cap="none" spc="0" normalizeH="0" baseline="0" noProof="0" dirty="0">
                              <a:ln>
                                <a:noFill/>
                              </a:ln>
                              <a:solidFill>
                                <a:prstClr val="white"/>
                              </a:solidFill>
                              <a:effectLst/>
                              <a:uLnTx/>
                              <a:uFillTx/>
                              <a:latin typeface="Century Gothic" panose="020B0502020202020204"/>
                              <a:ea typeface="+mn-ea"/>
                              <a:cs typeface="+mn-cs"/>
                            </a:rPr>
                            <a:t> </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𝑐</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𝑑</m:t>
                                  </m:r>
                                </m:e>
                              </m:d>
                            </m:oMath>
                          </a14:m>
                          <a:r>
                            <a:rPr kumimoji="0" lang="en-US" sz="1800" b="0" i="0" u="none" strike="sngStrike" kern="1200" cap="none" spc="0" normalizeH="0" baseline="0" noProof="0" dirty="0">
                              <a:ln>
                                <a:noFill/>
                              </a:ln>
                              <a:solidFill>
                                <a:prstClr val="white"/>
                              </a:solidFill>
                              <a:effectLst/>
                              <a:uLnTx/>
                              <a:uFillTx/>
                              <a:latin typeface="Century Gothic" panose="020B0502020202020204"/>
                              <a:ea typeface="+mn-ea"/>
                              <a:cs typeface="+mn-cs"/>
                            </a:rPr>
                            <a:t> </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𝑐</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𝑑</m:t>
                                  </m:r>
                                </m:e>
                              </m:d>
                            </m:oMath>
                          </a14:m>
                          <a:r>
                            <a:rPr kumimoji="0" lang="en-US" sz="1800" b="0" i="0" u="none" strike="sngStrike" kern="1200" cap="none" spc="0" normalizeH="0" baseline="0" noProof="0" dirty="0">
                              <a:ln>
                                <a:noFill/>
                              </a:ln>
                              <a:solidFill>
                                <a:prstClr val="white"/>
                              </a:solidFill>
                              <a:effectLst/>
                              <a:uLnTx/>
                              <a:uFillTx/>
                              <a:latin typeface="Century Gothic" panose="020B0502020202020204"/>
                              <a:ea typeface="+mn-ea"/>
                              <a:cs typeface="+mn-cs"/>
                            </a:rPr>
                            <a:t> </a:t>
                          </a:r>
                        </a:p>
                      </a:txBody>
                      <a:tcPr/>
                    </a:tc>
                    <a:extLst>
                      <a:ext uri="{0D108BD9-81ED-4DB2-BD59-A6C34878D82A}">
                        <a16:rowId xmlns:a16="http://schemas.microsoft.com/office/drawing/2014/main" val="241282140"/>
                      </a:ext>
                    </a:extLst>
                  </a:tr>
                  <a:tr h="370840">
                    <a:tc>
                      <a:txBody>
                        <a:bodyPr/>
                        <a:lstStyle/>
                        <a:p>
                          <a:pPr/>
                          <a14:m>
                            <m:oMathPara xmlns:m="http://schemas.openxmlformats.org/officeDocument/2006/math">
                              <m:oMathParaPr>
                                <m:jc m:val="centerGroup"/>
                              </m:oMathParaPr>
                              <m:oMath xmlns:m="http://schemas.openxmlformats.org/officeDocument/2006/math">
                                <m:d>
                                  <m:dPr>
                                    <m:ctrlPr>
                                      <a:rPr lang="en-US" b="0" i="1" strike="sngStrike" smtClean="0">
                                        <a:latin typeface="Cambria Math" panose="02040503050406030204" pitchFamily="18" charset="0"/>
                                      </a:rPr>
                                    </m:ctrlPr>
                                  </m:dPr>
                                  <m:e>
                                    <m:r>
                                      <a:rPr lang="en-US" b="0" i="1" strike="sngStrike" smtClean="0">
                                        <a:latin typeface="Cambria Math" panose="02040503050406030204" pitchFamily="18" charset="0"/>
                                      </a:rPr>
                                      <m:t>𝑏</m:t>
                                    </m:r>
                                    <m:r>
                                      <a:rPr lang="en-US" b="0" i="1" strike="sngStrike" smtClean="0">
                                        <a:latin typeface="Cambria Math" panose="02040503050406030204" pitchFamily="18" charset="0"/>
                                      </a:rPr>
                                      <m:t>,</m:t>
                                    </m:r>
                                    <m:r>
                                      <a:rPr lang="en-US" b="0" i="1" strike="sngStrike" smtClean="0">
                                        <a:latin typeface="Cambria Math" panose="02040503050406030204" pitchFamily="18" charset="0"/>
                                      </a:rPr>
                                      <m:t>𝑐</m:t>
                                    </m:r>
                                    <m:r>
                                      <a:rPr lang="en-US" b="0" i="1" strike="sngStrike" smtClean="0">
                                        <a:latin typeface="Cambria Math" panose="02040503050406030204" pitchFamily="18" charset="0"/>
                                      </a:rPr>
                                      <m:t>,</m:t>
                                    </m:r>
                                    <m:r>
                                      <a:rPr lang="en-US" b="0" i="1" strike="sngStrike" smtClean="0">
                                        <a:latin typeface="Cambria Math" panose="02040503050406030204" pitchFamily="18" charset="0"/>
                                      </a:rPr>
                                      <m:t>𝑎</m:t>
                                    </m:r>
                                  </m:e>
                                </m:d>
                              </m:oMath>
                            </m:oMathPara>
                          </a14:m>
                          <a:endParaRPr lang="en-US" strike="sngStrik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𝑑</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e>
                              </m:d>
                            </m:oMath>
                          </a14:m>
                          <a:r>
                            <a:rPr kumimoji="0" lang="en-US" sz="1800" b="0" i="0" u="none" strike="sngStrike" kern="1200" cap="none" spc="0" normalizeH="0" baseline="0" noProof="0" dirty="0">
                              <a:ln>
                                <a:noFill/>
                              </a:ln>
                              <a:solidFill>
                                <a:prstClr val="white"/>
                              </a:solidFill>
                              <a:effectLst/>
                              <a:uLnTx/>
                              <a:uFillTx/>
                              <a:latin typeface="Century Gothic" panose="020B0502020202020204"/>
                              <a:ea typeface="+mn-ea"/>
                              <a:cs typeface="+mn-cs"/>
                            </a:rPr>
                            <a:t> </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𝑐</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𝑑</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e>
                              </m:d>
                            </m:oMath>
                          </a14:m>
                          <a:r>
                            <a:rPr kumimoji="0" lang="en-US" sz="1800" b="0" i="0" u="none" strike="sngStrike" kern="1200" cap="none" spc="0" normalizeH="0" baseline="0" noProof="0" dirty="0">
                              <a:ln>
                                <a:noFill/>
                              </a:ln>
                              <a:solidFill>
                                <a:prstClr val="white"/>
                              </a:solidFill>
                              <a:effectLst/>
                              <a:uLnTx/>
                              <a:uFillTx/>
                              <a:latin typeface="Century Gothic" panose="020B0502020202020204"/>
                              <a:ea typeface="+mn-ea"/>
                              <a:cs typeface="+mn-cs"/>
                            </a:rPr>
                            <a:t> </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𝑐</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𝑑</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e>
                              </m:d>
                            </m:oMath>
                          </a14:m>
                          <a:r>
                            <a:rPr kumimoji="0" lang="en-US" sz="1800" b="0" i="0" u="none" strike="sngStrike" kern="1200" cap="none" spc="0" normalizeH="0" baseline="0" noProof="0" dirty="0">
                              <a:ln>
                                <a:noFill/>
                              </a:ln>
                              <a:solidFill>
                                <a:prstClr val="white"/>
                              </a:solidFill>
                              <a:effectLst/>
                              <a:uLnTx/>
                              <a:uFillTx/>
                              <a:latin typeface="Century Gothic" panose="020B0502020202020204"/>
                              <a:ea typeface="+mn-ea"/>
                              <a:cs typeface="+mn-cs"/>
                            </a:rPr>
                            <a:t> </a:t>
                          </a:r>
                        </a:p>
                      </a:txBody>
                      <a:tcPr/>
                    </a:tc>
                    <a:extLst>
                      <a:ext uri="{0D108BD9-81ED-4DB2-BD59-A6C34878D82A}">
                        <a16:rowId xmlns:a16="http://schemas.microsoft.com/office/drawing/2014/main" val="1388558031"/>
                      </a:ext>
                    </a:extLst>
                  </a:tr>
                  <a:tr h="370840">
                    <a:tc>
                      <a:txBody>
                        <a:bodyPr/>
                        <a:lstStyle/>
                        <a:p>
                          <a:pPr/>
                          <a14:m>
                            <m:oMathPara xmlns:m="http://schemas.openxmlformats.org/officeDocument/2006/math">
                              <m:oMathParaPr>
                                <m:jc m:val="centerGroup"/>
                              </m:oMathParaPr>
                              <m:oMath xmlns:m="http://schemas.openxmlformats.org/officeDocument/2006/math">
                                <m:d>
                                  <m:dPr>
                                    <m:ctrlPr>
                                      <a:rPr lang="en-US" b="0" i="1" strike="sngStrike" smtClean="0">
                                        <a:latin typeface="Cambria Math" panose="02040503050406030204" pitchFamily="18" charset="0"/>
                                      </a:rPr>
                                    </m:ctrlPr>
                                  </m:dPr>
                                  <m:e>
                                    <m:r>
                                      <a:rPr lang="en-US" b="0" i="1" strike="sngStrike" smtClean="0">
                                        <a:latin typeface="Cambria Math" panose="02040503050406030204" pitchFamily="18" charset="0"/>
                                      </a:rPr>
                                      <m:t>𝑐</m:t>
                                    </m:r>
                                    <m:r>
                                      <a:rPr lang="en-US" b="0" i="1" strike="sngStrike" smtClean="0">
                                        <a:latin typeface="Cambria Math" panose="02040503050406030204" pitchFamily="18" charset="0"/>
                                      </a:rPr>
                                      <m:t>,</m:t>
                                    </m:r>
                                    <m:r>
                                      <a:rPr lang="en-US" b="0" i="1" strike="sngStrike" smtClean="0">
                                        <a:latin typeface="Cambria Math" panose="02040503050406030204" pitchFamily="18" charset="0"/>
                                      </a:rPr>
                                      <m:t>𝑎</m:t>
                                    </m:r>
                                    <m:r>
                                      <a:rPr lang="en-US" b="0" i="1" strike="sngStrike" smtClean="0">
                                        <a:latin typeface="Cambria Math" panose="02040503050406030204" pitchFamily="18" charset="0"/>
                                      </a:rPr>
                                      <m:t>,</m:t>
                                    </m:r>
                                    <m:r>
                                      <a:rPr lang="en-US" b="0" i="1" strike="sngStrike" smtClean="0">
                                        <a:latin typeface="Cambria Math" panose="02040503050406030204" pitchFamily="18" charset="0"/>
                                      </a:rPr>
                                      <m:t>𝑏</m:t>
                                    </m:r>
                                  </m:e>
                                </m:d>
                              </m:oMath>
                            </m:oMathPara>
                          </a14:m>
                          <a:endParaRPr lang="en-US" strike="sngStrik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𝑑</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e>
                              </m:d>
                            </m:oMath>
                          </a14:m>
                          <a:r>
                            <a:rPr kumimoji="0" lang="en-US" sz="1800" b="0" i="0" u="none" strike="sngStrike" kern="1200" cap="none" spc="0" normalizeH="0" baseline="0" noProof="0" dirty="0">
                              <a:ln>
                                <a:noFill/>
                              </a:ln>
                              <a:solidFill>
                                <a:prstClr val="white"/>
                              </a:solidFill>
                              <a:effectLst/>
                              <a:uLnTx/>
                              <a:uFillTx/>
                              <a:latin typeface="Century Gothic" panose="020B0502020202020204"/>
                              <a:ea typeface="+mn-ea"/>
                              <a:cs typeface="+mn-cs"/>
                            </a:rPr>
                            <a:t> </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𝑑</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𝑐</m:t>
                                  </m:r>
                                </m:e>
                              </m:d>
                            </m:oMath>
                          </a14:m>
                          <a:r>
                            <a:rPr kumimoji="0" lang="en-US" sz="1800" b="0" i="0" u="none" strike="sngStrike" kern="1200" cap="none" spc="0" normalizeH="0" baseline="0" noProof="0" dirty="0">
                              <a:ln>
                                <a:noFill/>
                              </a:ln>
                              <a:solidFill>
                                <a:prstClr val="white"/>
                              </a:solidFill>
                              <a:effectLst/>
                              <a:uLnTx/>
                              <a:uFillTx/>
                              <a:latin typeface="Century Gothic" panose="020B0502020202020204"/>
                              <a:ea typeface="+mn-ea"/>
                              <a:cs typeface="+mn-cs"/>
                            </a:rPr>
                            <a:t> </a:t>
                          </a:r>
                        </a:p>
                      </a:txBody>
                      <a:tcPr/>
                    </a:tc>
                    <a:tc>
                      <a:txBody>
                        <a:bodyPr/>
                        <a:lstStyle/>
                        <a:p>
                          <a:pPr/>
                          <a14:m>
                            <m:oMathPara xmlns:m="http://schemas.openxmlformats.org/officeDocument/2006/math">
                              <m:oMathParaPr>
                                <m:jc m:val="centerGroup"/>
                              </m:oMathParaPr>
                              <m:oMath xmlns:m="http://schemas.openxmlformats.org/officeDocument/2006/math">
                                <m:d>
                                  <m:dPr>
                                    <m:ctrlPr>
                                      <a:rPr lang="en-US" b="0" i="1" strike="sngStrike" smtClean="0">
                                        <a:latin typeface="Cambria Math" panose="02040503050406030204" pitchFamily="18" charset="0"/>
                                      </a:rPr>
                                    </m:ctrlPr>
                                  </m:dPr>
                                  <m:e>
                                    <m:r>
                                      <a:rPr lang="en-US" b="0" i="1" strike="sngStrike" smtClean="0">
                                        <a:latin typeface="Cambria Math" panose="02040503050406030204" pitchFamily="18" charset="0"/>
                                      </a:rPr>
                                      <m:t>𝑑</m:t>
                                    </m:r>
                                    <m:r>
                                      <a:rPr lang="en-US" b="0" i="1" strike="sngStrike" smtClean="0">
                                        <a:latin typeface="Cambria Math" panose="02040503050406030204" pitchFamily="18" charset="0"/>
                                      </a:rPr>
                                      <m:t>,</m:t>
                                    </m:r>
                                    <m:r>
                                      <a:rPr lang="en-US" b="0" i="1" strike="sngStrike" smtClean="0">
                                        <a:latin typeface="Cambria Math" panose="02040503050406030204" pitchFamily="18" charset="0"/>
                                      </a:rPr>
                                      <m:t>𝑏</m:t>
                                    </m:r>
                                    <m:r>
                                      <a:rPr lang="en-US" b="0" i="1" strike="sngStrike" smtClean="0">
                                        <a:latin typeface="Cambria Math" panose="02040503050406030204" pitchFamily="18" charset="0"/>
                                      </a:rPr>
                                      <m:t>,</m:t>
                                    </m:r>
                                    <m:r>
                                      <a:rPr lang="en-US" b="0" i="1" strike="sngStrike" smtClean="0">
                                        <a:latin typeface="Cambria Math" panose="02040503050406030204" pitchFamily="18" charset="0"/>
                                      </a:rPr>
                                      <m:t>𝑐</m:t>
                                    </m:r>
                                  </m:e>
                                </m:d>
                              </m:oMath>
                            </m:oMathPara>
                          </a14:m>
                          <a:endParaRPr lang="en-US" strike="sngStrike" dirty="0"/>
                        </a:p>
                      </a:txBody>
                      <a:tcPr/>
                    </a:tc>
                    <a:extLst>
                      <a:ext uri="{0D108BD9-81ED-4DB2-BD59-A6C34878D82A}">
                        <a16:rowId xmlns:a16="http://schemas.microsoft.com/office/drawing/2014/main" val="1206147067"/>
                      </a:ext>
                    </a:extLst>
                  </a:tr>
                  <a:tr h="370840">
                    <a:tc>
                      <a:txBody>
                        <a:bodyPr/>
                        <a:lstStyle/>
                        <a:p>
                          <a:pPr/>
                          <a14:m>
                            <m:oMathPara xmlns:m="http://schemas.openxmlformats.org/officeDocument/2006/math">
                              <m:oMathParaPr>
                                <m:jc m:val="centerGroup"/>
                              </m:oMathParaPr>
                              <m:oMath xmlns:m="http://schemas.openxmlformats.org/officeDocument/2006/math">
                                <m:d>
                                  <m:dPr>
                                    <m:ctrlPr>
                                      <a:rPr lang="en-US" b="0" i="1" strike="sngStrike" smtClean="0">
                                        <a:latin typeface="Cambria Math" panose="02040503050406030204" pitchFamily="18" charset="0"/>
                                      </a:rPr>
                                    </m:ctrlPr>
                                  </m:dPr>
                                  <m:e>
                                    <m:r>
                                      <a:rPr lang="en-US" b="0" i="1" strike="sngStrike" smtClean="0">
                                        <a:latin typeface="Cambria Math" panose="02040503050406030204" pitchFamily="18" charset="0"/>
                                      </a:rPr>
                                      <m:t>𝑐</m:t>
                                    </m:r>
                                    <m:r>
                                      <a:rPr lang="en-US" b="0" i="1" strike="sngStrike" smtClean="0">
                                        <a:latin typeface="Cambria Math" panose="02040503050406030204" pitchFamily="18" charset="0"/>
                                      </a:rPr>
                                      <m:t>,</m:t>
                                    </m:r>
                                    <m:r>
                                      <a:rPr lang="en-US" b="0" i="1" strike="sngStrike" smtClean="0">
                                        <a:latin typeface="Cambria Math" panose="02040503050406030204" pitchFamily="18" charset="0"/>
                                      </a:rPr>
                                      <m:t>𝑏</m:t>
                                    </m:r>
                                    <m:r>
                                      <a:rPr lang="en-US" b="0" i="1" strike="sngStrike" smtClean="0">
                                        <a:latin typeface="Cambria Math" panose="02040503050406030204" pitchFamily="18" charset="0"/>
                                      </a:rPr>
                                      <m:t>,</m:t>
                                    </m:r>
                                    <m:r>
                                      <a:rPr lang="en-US" b="0" i="1" strike="sngStrike" smtClean="0">
                                        <a:latin typeface="Cambria Math" panose="02040503050406030204" pitchFamily="18" charset="0"/>
                                      </a:rPr>
                                      <m:t>𝑎</m:t>
                                    </m:r>
                                  </m:e>
                                </m:d>
                              </m:oMath>
                            </m:oMathPara>
                          </a14:m>
                          <a:endParaRPr lang="en-US" strike="sngStrik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𝑑</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e>
                              </m:d>
                            </m:oMath>
                          </a14:m>
                          <a:r>
                            <a:rPr kumimoji="0" lang="en-US" sz="1800" b="0" i="0" u="none" strike="sngStrike" kern="1200" cap="none" spc="0" normalizeH="0" baseline="0" noProof="0" dirty="0">
                              <a:ln>
                                <a:noFill/>
                              </a:ln>
                              <a:solidFill>
                                <a:prstClr val="white"/>
                              </a:solidFill>
                              <a:effectLst/>
                              <a:uLnTx/>
                              <a:uFillTx/>
                              <a:latin typeface="Century Gothic" panose="020B0502020202020204"/>
                              <a:ea typeface="+mn-ea"/>
                              <a:cs typeface="+mn-cs"/>
                            </a:rPr>
                            <a:t> </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𝑑</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𝑐</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sng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e>
                              </m:d>
                            </m:oMath>
                          </a14:m>
                          <a:r>
                            <a:rPr kumimoji="0" lang="en-US" sz="1800" b="0" i="0" u="none" strike="sngStrike" kern="1200" cap="none" spc="0" normalizeH="0" baseline="0" noProof="0" dirty="0">
                              <a:ln>
                                <a:noFill/>
                              </a:ln>
                              <a:solidFill>
                                <a:prstClr val="white"/>
                              </a:solidFill>
                              <a:effectLst/>
                              <a:uLnTx/>
                              <a:uFillTx/>
                              <a:latin typeface="Century Gothic" panose="020B0502020202020204"/>
                              <a:ea typeface="+mn-ea"/>
                              <a:cs typeface="+mn-cs"/>
                            </a:rPr>
                            <a:t> </a:t>
                          </a:r>
                        </a:p>
                      </a:txBody>
                      <a:tcPr/>
                    </a:tc>
                    <a:tc>
                      <a:txBody>
                        <a:bodyPr/>
                        <a:lstStyle/>
                        <a:p>
                          <a:pPr/>
                          <a14:m>
                            <m:oMathPara xmlns:m="http://schemas.openxmlformats.org/officeDocument/2006/math">
                              <m:oMathParaPr>
                                <m:jc m:val="centerGroup"/>
                              </m:oMathParaPr>
                              <m:oMath xmlns:m="http://schemas.openxmlformats.org/officeDocument/2006/math">
                                <m:d>
                                  <m:dPr>
                                    <m:ctrlPr>
                                      <a:rPr lang="en-US" b="0" i="1" strike="sngStrike" smtClean="0">
                                        <a:latin typeface="Cambria Math" panose="02040503050406030204" pitchFamily="18" charset="0"/>
                                      </a:rPr>
                                    </m:ctrlPr>
                                  </m:dPr>
                                  <m:e>
                                    <m:r>
                                      <a:rPr lang="en-US" b="0" i="1" strike="sngStrike" smtClean="0">
                                        <a:latin typeface="Cambria Math" panose="02040503050406030204" pitchFamily="18" charset="0"/>
                                      </a:rPr>
                                      <m:t>𝑑</m:t>
                                    </m:r>
                                    <m:r>
                                      <a:rPr lang="en-US" b="0" i="1" strike="sngStrike" smtClean="0">
                                        <a:latin typeface="Cambria Math" panose="02040503050406030204" pitchFamily="18" charset="0"/>
                                      </a:rPr>
                                      <m:t>,</m:t>
                                    </m:r>
                                    <m:r>
                                      <a:rPr lang="en-US" b="0" i="1" strike="sngStrike" smtClean="0">
                                        <a:latin typeface="Cambria Math" panose="02040503050406030204" pitchFamily="18" charset="0"/>
                                      </a:rPr>
                                      <m:t>𝑐</m:t>
                                    </m:r>
                                    <m:r>
                                      <a:rPr lang="en-US" b="0" i="1" strike="sngStrike" smtClean="0">
                                        <a:latin typeface="Cambria Math" panose="02040503050406030204" pitchFamily="18" charset="0"/>
                                      </a:rPr>
                                      <m:t>,</m:t>
                                    </m:r>
                                    <m:r>
                                      <a:rPr lang="en-US" b="0" i="1" strike="sngStrike" smtClean="0">
                                        <a:latin typeface="Cambria Math" panose="02040503050406030204" pitchFamily="18" charset="0"/>
                                      </a:rPr>
                                      <m:t>𝑏</m:t>
                                    </m:r>
                                  </m:e>
                                </m:d>
                              </m:oMath>
                            </m:oMathPara>
                          </a14:m>
                          <a:endParaRPr lang="en-US" strike="sngStrike" dirty="0"/>
                        </a:p>
                      </a:txBody>
                      <a:tcPr/>
                    </a:tc>
                    <a:extLst>
                      <a:ext uri="{0D108BD9-81ED-4DB2-BD59-A6C34878D82A}">
                        <a16:rowId xmlns:a16="http://schemas.microsoft.com/office/drawing/2014/main" val="2682576878"/>
                      </a:ext>
                    </a:extLst>
                  </a:tr>
                </a:tbl>
              </a:graphicData>
            </a:graphic>
          </p:graphicFrame>
        </mc:Choice>
        <mc:Fallback xmlns="">
          <p:graphicFrame>
            <p:nvGraphicFramePr>
              <p:cNvPr id="6" name="Table 4">
                <a:extLst>
                  <a:ext uri="{FF2B5EF4-FFF2-40B4-BE49-F238E27FC236}">
                    <a16:creationId xmlns:a16="http://schemas.microsoft.com/office/drawing/2014/main" id="{6AE0F978-D8B4-4DEC-8835-52BF793FEE64}"/>
                  </a:ext>
                </a:extLst>
              </p:cNvPr>
              <p:cNvGraphicFramePr>
                <a:graphicFrameLocks noGrp="1"/>
              </p:cNvGraphicFramePr>
              <p:nvPr>
                <p:extLst>
                  <p:ext uri="{D42A27DB-BD31-4B8C-83A1-F6EECF244321}">
                    <p14:modId xmlns:p14="http://schemas.microsoft.com/office/powerpoint/2010/main" val="1005864123"/>
                  </p:ext>
                </p:extLst>
              </p:nvPr>
            </p:nvGraphicFramePr>
            <p:xfrm>
              <a:off x="8053431" y="4054756"/>
              <a:ext cx="3753500" cy="2595880"/>
            </p:xfrm>
            <a:graphic>
              <a:graphicData uri="http://schemas.openxmlformats.org/drawingml/2006/table">
                <a:tbl>
                  <a:tblPr firstRow="1" bandRow="1">
                    <a:tableStyleId>{2D5ABB26-0587-4C30-8999-92F81FD0307C}</a:tableStyleId>
                  </a:tblPr>
                  <a:tblGrid>
                    <a:gridCol w="938375">
                      <a:extLst>
                        <a:ext uri="{9D8B030D-6E8A-4147-A177-3AD203B41FA5}">
                          <a16:colId xmlns:a16="http://schemas.microsoft.com/office/drawing/2014/main" val="3120696914"/>
                        </a:ext>
                      </a:extLst>
                    </a:gridCol>
                    <a:gridCol w="938375">
                      <a:extLst>
                        <a:ext uri="{9D8B030D-6E8A-4147-A177-3AD203B41FA5}">
                          <a16:colId xmlns:a16="http://schemas.microsoft.com/office/drawing/2014/main" val="2822149213"/>
                        </a:ext>
                      </a:extLst>
                    </a:gridCol>
                    <a:gridCol w="938375">
                      <a:extLst>
                        <a:ext uri="{9D8B030D-6E8A-4147-A177-3AD203B41FA5}">
                          <a16:colId xmlns:a16="http://schemas.microsoft.com/office/drawing/2014/main" val="2652024547"/>
                        </a:ext>
                      </a:extLst>
                    </a:gridCol>
                    <a:gridCol w="938375">
                      <a:extLst>
                        <a:ext uri="{9D8B030D-6E8A-4147-A177-3AD203B41FA5}">
                          <a16:colId xmlns:a16="http://schemas.microsoft.com/office/drawing/2014/main" val="2177875904"/>
                        </a:ext>
                      </a:extLst>
                    </a:gridCol>
                  </a:tblGrid>
                  <a:tr h="370840">
                    <a:tc>
                      <a:txBody>
                        <a:bodyPr/>
                        <a:lstStyle/>
                        <a:p>
                          <a:endParaRPr lang="en-US"/>
                        </a:p>
                      </a:txBody>
                      <a:tcPr>
                        <a:blipFill>
                          <a:blip r:embed="rId4"/>
                          <a:stretch>
                            <a:fillRect r="-300000" b="-598361"/>
                          </a:stretch>
                        </a:blipFill>
                      </a:tcPr>
                    </a:tc>
                    <a:tc>
                      <a:txBody>
                        <a:bodyPr/>
                        <a:lstStyle/>
                        <a:p>
                          <a:endParaRPr lang="en-US"/>
                        </a:p>
                      </a:txBody>
                      <a:tcPr>
                        <a:blipFill>
                          <a:blip r:embed="rId4"/>
                          <a:stretch>
                            <a:fillRect l="-100000" r="-200000" b="-598361"/>
                          </a:stretch>
                        </a:blipFill>
                      </a:tcPr>
                    </a:tc>
                    <a:tc>
                      <a:txBody>
                        <a:bodyPr/>
                        <a:lstStyle/>
                        <a:p>
                          <a:endParaRPr lang="en-US"/>
                        </a:p>
                      </a:txBody>
                      <a:tcPr>
                        <a:blipFill>
                          <a:blip r:embed="rId4"/>
                          <a:stretch>
                            <a:fillRect l="-200000" r="-100000" b="-598361"/>
                          </a:stretch>
                        </a:blipFill>
                      </a:tcPr>
                    </a:tc>
                    <a:tc>
                      <a:txBody>
                        <a:bodyPr/>
                        <a:lstStyle/>
                        <a:p>
                          <a:endParaRPr lang="en-US"/>
                        </a:p>
                      </a:txBody>
                      <a:tcPr>
                        <a:blipFill>
                          <a:blip r:embed="rId4"/>
                          <a:stretch>
                            <a:fillRect l="-300000" b="-598361"/>
                          </a:stretch>
                        </a:blipFill>
                      </a:tcPr>
                    </a:tc>
                    <a:extLst>
                      <a:ext uri="{0D108BD9-81ED-4DB2-BD59-A6C34878D82A}">
                        <a16:rowId xmlns:a16="http://schemas.microsoft.com/office/drawing/2014/main" val="24813917"/>
                      </a:ext>
                    </a:extLst>
                  </a:tr>
                  <a:tr h="370840">
                    <a:tc>
                      <a:txBody>
                        <a:bodyPr/>
                        <a:lstStyle/>
                        <a:p>
                          <a:endParaRPr lang="en-US"/>
                        </a:p>
                      </a:txBody>
                      <a:tcPr>
                        <a:blipFill>
                          <a:blip r:embed="rId4"/>
                          <a:stretch>
                            <a:fillRect t="-100000" r="-300000" b="-498361"/>
                          </a:stretch>
                        </a:blipFill>
                      </a:tcPr>
                    </a:tc>
                    <a:tc>
                      <a:txBody>
                        <a:bodyPr/>
                        <a:lstStyle/>
                        <a:p>
                          <a:endParaRPr lang="en-US"/>
                        </a:p>
                      </a:txBody>
                      <a:tcPr>
                        <a:blipFill>
                          <a:blip r:embed="rId4"/>
                          <a:stretch>
                            <a:fillRect l="-100000" t="-100000" r="-200000" b="-498361"/>
                          </a:stretch>
                        </a:blipFill>
                      </a:tcPr>
                    </a:tc>
                    <a:tc>
                      <a:txBody>
                        <a:bodyPr/>
                        <a:lstStyle/>
                        <a:p>
                          <a:endParaRPr lang="en-US"/>
                        </a:p>
                      </a:txBody>
                      <a:tcPr>
                        <a:blipFill>
                          <a:blip r:embed="rId4"/>
                          <a:stretch>
                            <a:fillRect l="-200000" t="-100000" r="-100000" b="-498361"/>
                          </a:stretch>
                        </a:blipFill>
                      </a:tcPr>
                    </a:tc>
                    <a:tc>
                      <a:txBody>
                        <a:bodyPr/>
                        <a:lstStyle/>
                        <a:p>
                          <a:endParaRPr lang="en-US"/>
                        </a:p>
                      </a:txBody>
                      <a:tcPr>
                        <a:blipFill>
                          <a:blip r:embed="rId4"/>
                          <a:stretch>
                            <a:fillRect l="-300000" t="-100000" b="-498361"/>
                          </a:stretch>
                        </a:blipFill>
                      </a:tcPr>
                    </a:tc>
                    <a:extLst>
                      <a:ext uri="{0D108BD9-81ED-4DB2-BD59-A6C34878D82A}">
                        <a16:rowId xmlns:a16="http://schemas.microsoft.com/office/drawing/2014/main" val="3347773408"/>
                      </a:ext>
                    </a:extLst>
                  </a:tr>
                  <a:tr h="370840">
                    <a:tc>
                      <a:txBody>
                        <a:bodyPr/>
                        <a:lstStyle/>
                        <a:p>
                          <a:endParaRPr lang="en-US"/>
                        </a:p>
                      </a:txBody>
                      <a:tcPr>
                        <a:blipFill>
                          <a:blip r:embed="rId4"/>
                          <a:stretch>
                            <a:fillRect t="-200000" r="-300000" b="-398361"/>
                          </a:stretch>
                        </a:blipFill>
                      </a:tcPr>
                    </a:tc>
                    <a:tc>
                      <a:txBody>
                        <a:bodyPr/>
                        <a:lstStyle/>
                        <a:p>
                          <a:endParaRPr lang="en-US"/>
                        </a:p>
                      </a:txBody>
                      <a:tcPr>
                        <a:blipFill>
                          <a:blip r:embed="rId4"/>
                          <a:stretch>
                            <a:fillRect l="-100000" t="-200000" r="-200000" b="-398361"/>
                          </a:stretch>
                        </a:blipFill>
                      </a:tcPr>
                    </a:tc>
                    <a:tc>
                      <a:txBody>
                        <a:bodyPr/>
                        <a:lstStyle/>
                        <a:p>
                          <a:endParaRPr lang="en-US"/>
                        </a:p>
                      </a:txBody>
                      <a:tcPr>
                        <a:blipFill>
                          <a:blip r:embed="rId4"/>
                          <a:stretch>
                            <a:fillRect l="-200000" t="-200000" r="-100000" b="-398361"/>
                          </a:stretch>
                        </a:blipFill>
                      </a:tcPr>
                    </a:tc>
                    <a:tc>
                      <a:txBody>
                        <a:bodyPr/>
                        <a:lstStyle/>
                        <a:p>
                          <a:endParaRPr lang="en-US"/>
                        </a:p>
                      </a:txBody>
                      <a:tcPr>
                        <a:blipFill>
                          <a:blip r:embed="rId4"/>
                          <a:stretch>
                            <a:fillRect l="-300000" t="-200000" b="-398361"/>
                          </a:stretch>
                        </a:blipFill>
                      </a:tcPr>
                    </a:tc>
                    <a:extLst>
                      <a:ext uri="{0D108BD9-81ED-4DB2-BD59-A6C34878D82A}">
                        <a16:rowId xmlns:a16="http://schemas.microsoft.com/office/drawing/2014/main" val="495558359"/>
                      </a:ext>
                    </a:extLst>
                  </a:tr>
                  <a:tr h="370840">
                    <a:tc>
                      <a:txBody>
                        <a:bodyPr/>
                        <a:lstStyle/>
                        <a:p>
                          <a:endParaRPr lang="en-US"/>
                        </a:p>
                      </a:txBody>
                      <a:tcPr>
                        <a:blipFill>
                          <a:blip r:embed="rId4"/>
                          <a:stretch>
                            <a:fillRect t="-305000" r="-300000" b="-305000"/>
                          </a:stretch>
                        </a:blipFill>
                      </a:tcPr>
                    </a:tc>
                    <a:tc>
                      <a:txBody>
                        <a:bodyPr/>
                        <a:lstStyle/>
                        <a:p>
                          <a:endParaRPr lang="en-US"/>
                        </a:p>
                      </a:txBody>
                      <a:tcPr>
                        <a:blipFill>
                          <a:blip r:embed="rId4"/>
                          <a:stretch>
                            <a:fillRect l="-100000" t="-305000" r="-200000" b="-305000"/>
                          </a:stretch>
                        </a:blipFill>
                      </a:tcPr>
                    </a:tc>
                    <a:tc>
                      <a:txBody>
                        <a:bodyPr/>
                        <a:lstStyle/>
                        <a:p>
                          <a:endParaRPr lang="en-US"/>
                        </a:p>
                      </a:txBody>
                      <a:tcPr>
                        <a:blipFill>
                          <a:blip r:embed="rId4"/>
                          <a:stretch>
                            <a:fillRect l="-200000" t="-305000" r="-100000" b="-305000"/>
                          </a:stretch>
                        </a:blipFill>
                      </a:tcPr>
                    </a:tc>
                    <a:tc>
                      <a:txBody>
                        <a:bodyPr/>
                        <a:lstStyle/>
                        <a:p>
                          <a:endParaRPr lang="en-US"/>
                        </a:p>
                      </a:txBody>
                      <a:tcPr>
                        <a:blipFill>
                          <a:blip r:embed="rId4"/>
                          <a:stretch>
                            <a:fillRect l="-300000" t="-305000" b="-305000"/>
                          </a:stretch>
                        </a:blipFill>
                      </a:tcPr>
                    </a:tc>
                    <a:extLst>
                      <a:ext uri="{0D108BD9-81ED-4DB2-BD59-A6C34878D82A}">
                        <a16:rowId xmlns:a16="http://schemas.microsoft.com/office/drawing/2014/main" val="241282140"/>
                      </a:ext>
                    </a:extLst>
                  </a:tr>
                  <a:tr h="370840">
                    <a:tc>
                      <a:txBody>
                        <a:bodyPr/>
                        <a:lstStyle/>
                        <a:p>
                          <a:endParaRPr lang="en-US"/>
                        </a:p>
                      </a:txBody>
                      <a:tcPr>
                        <a:blipFill>
                          <a:blip r:embed="rId4"/>
                          <a:stretch>
                            <a:fillRect t="-398361" r="-300000" b="-200000"/>
                          </a:stretch>
                        </a:blipFill>
                      </a:tcPr>
                    </a:tc>
                    <a:tc>
                      <a:txBody>
                        <a:bodyPr/>
                        <a:lstStyle/>
                        <a:p>
                          <a:endParaRPr lang="en-US"/>
                        </a:p>
                      </a:txBody>
                      <a:tcPr>
                        <a:blipFill>
                          <a:blip r:embed="rId4"/>
                          <a:stretch>
                            <a:fillRect l="-100000" t="-398361" r="-200000" b="-200000"/>
                          </a:stretch>
                        </a:blipFill>
                      </a:tcPr>
                    </a:tc>
                    <a:tc>
                      <a:txBody>
                        <a:bodyPr/>
                        <a:lstStyle/>
                        <a:p>
                          <a:endParaRPr lang="en-US"/>
                        </a:p>
                      </a:txBody>
                      <a:tcPr>
                        <a:blipFill>
                          <a:blip r:embed="rId4"/>
                          <a:stretch>
                            <a:fillRect l="-200000" t="-398361" r="-100000" b="-200000"/>
                          </a:stretch>
                        </a:blipFill>
                      </a:tcPr>
                    </a:tc>
                    <a:tc>
                      <a:txBody>
                        <a:bodyPr/>
                        <a:lstStyle/>
                        <a:p>
                          <a:endParaRPr lang="en-US"/>
                        </a:p>
                      </a:txBody>
                      <a:tcPr>
                        <a:blipFill>
                          <a:blip r:embed="rId4"/>
                          <a:stretch>
                            <a:fillRect l="-300000" t="-398361" b="-200000"/>
                          </a:stretch>
                        </a:blipFill>
                      </a:tcPr>
                    </a:tc>
                    <a:extLst>
                      <a:ext uri="{0D108BD9-81ED-4DB2-BD59-A6C34878D82A}">
                        <a16:rowId xmlns:a16="http://schemas.microsoft.com/office/drawing/2014/main" val="1388558031"/>
                      </a:ext>
                    </a:extLst>
                  </a:tr>
                  <a:tr h="370840">
                    <a:tc>
                      <a:txBody>
                        <a:bodyPr/>
                        <a:lstStyle/>
                        <a:p>
                          <a:endParaRPr lang="en-US"/>
                        </a:p>
                      </a:txBody>
                      <a:tcPr>
                        <a:blipFill>
                          <a:blip r:embed="rId4"/>
                          <a:stretch>
                            <a:fillRect t="-498361" r="-300000" b="-100000"/>
                          </a:stretch>
                        </a:blipFill>
                      </a:tcPr>
                    </a:tc>
                    <a:tc>
                      <a:txBody>
                        <a:bodyPr/>
                        <a:lstStyle/>
                        <a:p>
                          <a:endParaRPr lang="en-US"/>
                        </a:p>
                      </a:txBody>
                      <a:tcPr>
                        <a:blipFill>
                          <a:blip r:embed="rId4"/>
                          <a:stretch>
                            <a:fillRect l="-100000" t="-498361" r="-200000" b="-100000"/>
                          </a:stretch>
                        </a:blipFill>
                      </a:tcPr>
                    </a:tc>
                    <a:tc>
                      <a:txBody>
                        <a:bodyPr/>
                        <a:lstStyle/>
                        <a:p>
                          <a:endParaRPr lang="en-US"/>
                        </a:p>
                      </a:txBody>
                      <a:tcPr>
                        <a:blipFill>
                          <a:blip r:embed="rId4"/>
                          <a:stretch>
                            <a:fillRect l="-200000" t="-498361" r="-100000" b="-100000"/>
                          </a:stretch>
                        </a:blipFill>
                      </a:tcPr>
                    </a:tc>
                    <a:tc>
                      <a:txBody>
                        <a:bodyPr/>
                        <a:lstStyle/>
                        <a:p>
                          <a:endParaRPr lang="en-US"/>
                        </a:p>
                      </a:txBody>
                      <a:tcPr>
                        <a:blipFill>
                          <a:blip r:embed="rId4"/>
                          <a:stretch>
                            <a:fillRect l="-300000" t="-498361" b="-100000"/>
                          </a:stretch>
                        </a:blipFill>
                      </a:tcPr>
                    </a:tc>
                    <a:extLst>
                      <a:ext uri="{0D108BD9-81ED-4DB2-BD59-A6C34878D82A}">
                        <a16:rowId xmlns:a16="http://schemas.microsoft.com/office/drawing/2014/main" val="1206147067"/>
                      </a:ext>
                    </a:extLst>
                  </a:tr>
                  <a:tr h="370840">
                    <a:tc>
                      <a:txBody>
                        <a:bodyPr/>
                        <a:lstStyle/>
                        <a:p>
                          <a:endParaRPr lang="en-US"/>
                        </a:p>
                      </a:txBody>
                      <a:tcPr>
                        <a:blipFill>
                          <a:blip r:embed="rId4"/>
                          <a:stretch>
                            <a:fillRect t="-598361" r="-300000"/>
                          </a:stretch>
                        </a:blipFill>
                      </a:tcPr>
                    </a:tc>
                    <a:tc>
                      <a:txBody>
                        <a:bodyPr/>
                        <a:lstStyle/>
                        <a:p>
                          <a:endParaRPr lang="en-US"/>
                        </a:p>
                      </a:txBody>
                      <a:tcPr>
                        <a:blipFill>
                          <a:blip r:embed="rId4"/>
                          <a:stretch>
                            <a:fillRect l="-100000" t="-598361" r="-200000"/>
                          </a:stretch>
                        </a:blipFill>
                      </a:tcPr>
                    </a:tc>
                    <a:tc>
                      <a:txBody>
                        <a:bodyPr/>
                        <a:lstStyle/>
                        <a:p>
                          <a:endParaRPr lang="en-US"/>
                        </a:p>
                      </a:txBody>
                      <a:tcPr>
                        <a:blipFill>
                          <a:blip r:embed="rId4"/>
                          <a:stretch>
                            <a:fillRect l="-200000" t="-598361" r="-100000"/>
                          </a:stretch>
                        </a:blipFill>
                      </a:tcPr>
                    </a:tc>
                    <a:tc>
                      <a:txBody>
                        <a:bodyPr/>
                        <a:lstStyle/>
                        <a:p>
                          <a:endParaRPr lang="en-US"/>
                        </a:p>
                      </a:txBody>
                      <a:tcPr>
                        <a:blipFill>
                          <a:blip r:embed="rId4"/>
                          <a:stretch>
                            <a:fillRect l="-300000" t="-598361"/>
                          </a:stretch>
                        </a:blipFill>
                      </a:tcPr>
                    </a:tc>
                    <a:extLst>
                      <a:ext uri="{0D108BD9-81ED-4DB2-BD59-A6C34878D82A}">
                        <a16:rowId xmlns:a16="http://schemas.microsoft.com/office/drawing/2014/main" val="2682576878"/>
                      </a:ext>
                    </a:extLst>
                  </a:tr>
                </a:tbl>
              </a:graphicData>
            </a:graphic>
          </p:graphicFrame>
        </mc:Fallback>
      </mc:AlternateContent>
      <p:sp>
        <p:nvSpPr>
          <p:cNvPr id="7" name="TextBox 6">
            <a:extLst>
              <a:ext uri="{FF2B5EF4-FFF2-40B4-BE49-F238E27FC236}">
                <a16:creationId xmlns:a16="http://schemas.microsoft.com/office/drawing/2014/main" id="{F54FB8C3-A191-4938-A845-976F6D222F95}"/>
              </a:ext>
            </a:extLst>
          </p:cNvPr>
          <p:cNvSpPr txBox="1"/>
          <p:nvPr/>
        </p:nvSpPr>
        <p:spPr>
          <a:xfrm>
            <a:off x="4832058" y="2549282"/>
            <a:ext cx="1649811" cy="646331"/>
          </a:xfrm>
          <a:prstGeom prst="rect">
            <a:avLst/>
          </a:prstGeom>
          <a:noFill/>
        </p:spPr>
        <p:txBody>
          <a:bodyPr wrap="none" rtlCol="0">
            <a:spAutoFit/>
          </a:bodyPr>
          <a:lstStyle/>
          <a:p>
            <a:r>
              <a:rPr lang="en-US" dirty="0"/>
              <a:t>(___, ___, ___)</a:t>
            </a:r>
          </a:p>
          <a:p>
            <a:r>
              <a:rPr lang="en-US" dirty="0"/>
              <a:t>   4  *  3  *  2</a:t>
            </a:r>
          </a:p>
        </p:txBody>
      </p:sp>
      <mc:AlternateContent xmlns:mc="http://schemas.openxmlformats.org/markup-compatibility/2006" xmlns:a14="http://schemas.microsoft.com/office/drawing/2010/main">
        <mc:Choice Requires="a14">
          <p:sp>
            <p:nvSpPr>
              <p:cNvPr id="8" name="Rectangle 7" hidden="1">
                <a:extLst>
                  <a:ext uri="{FF2B5EF4-FFF2-40B4-BE49-F238E27FC236}">
                    <a16:creationId xmlns:a16="http://schemas.microsoft.com/office/drawing/2014/main" id="{228EB65E-2D9D-48C5-8CF5-C4E2EC6C72B1}"/>
                  </a:ext>
                </a:extLst>
              </p:cNvPr>
              <p:cNvSpPr/>
              <p:nvPr/>
            </p:nvSpPr>
            <p:spPr>
              <a:xfrm>
                <a:off x="3244156" y="609600"/>
                <a:ext cx="4496499" cy="4193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Suppose set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a14:m>
                <a:r>
                  <a:rPr lang="en-US" dirty="0"/>
                  <a:t>.</a:t>
                </a:r>
              </a:p>
              <a:p>
                <a:r>
                  <a:rPr lang="en-US" dirty="0"/>
                  <a:t>For a set of three elements, how many permutations of three elements?</a:t>
                </a:r>
              </a:p>
              <a:p>
                <a:endParaRPr lang="en-US" dirty="0"/>
              </a:p>
              <a:p>
                <a:pPr algn="ctr"/>
                <a:r>
                  <a:rPr lang="en-US" sz="2400" dirty="0"/>
                  <a:t>(</a:t>
                </a:r>
                <a:r>
                  <a:rPr lang="en-US" sz="1600" dirty="0"/>
                  <a:t>___, ___, ___</a:t>
                </a:r>
                <a:r>
                  <a:rPr lang="en-US" sz="2400" dirty="0"/>
                  <a:t>) </a:t>
                </a:r>
              </a:p>
              <a:p>
                <a:pPr algn="ctr"/>
                <a:endParaRPr lang="en-US" dirty="0"/>
              </a:p>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3 ∗ 2 ∗ 1 = 3! = 6</m:t>
                      </m:r>
                    </m:oMath>
                  </m:oMathPara>
                </a14:m>
                <a:endParaRPr lang="en-US" dirty="0"/>
              </a:p>
            </p:txBody>
          </p:sp>
        </mc:Choice>
        <mc:Fallback xmlns="">
          <p:sp>
            <p:nvSpPr>
              <p:cNvPr id="8" name="Rectangle 7" hidden="1">
                <a:extLst>
                  <a:ext uri="{FF2B5EF4-FFF2-40B4-BE49-F238E27FC236}">
                    <a16:creationId xmlns:a16="http://schemas.microsoft.com/office/drawing/2014/main" id="{228EB65E-2D9D-48C5-8CF5-C4E2EC6C72B1}"/>
                  </a:ext>
                </a:extLst>
              </p:cNvPr>
              <p:cNvSpPr>
                <a:spLocks noRot="1" noChangeAspect="1" noMove="1" noResize="1" noEditPoints="1" noAdjustHandles="1" noChangeArrowheads="1" noChangeShapeType="1" noTextEdit="1"/>
              </p:cNvSpPr>
              <p:nvPr/>
            </p:nvSpPr>
            <p:spPr>
              <a:xfrm>
                <a:off x="3244156" y="609600"/>
                <a:ext cx="4496499" cy="4193082"/>
              </a:xfrm>
              <a:prstGeom prst="rect">
                <a:avLst/>
              </a:prstGeom>
              <a:blipFill>
                <a:blip r:embed="rId5"/>
                <a:stretch>
                  <a:fillRect l="-945" r="-6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hidden="1">
                <a:extLst>
                  <a:ext uri="{FF2B5EF4-FFF2-40B4-BE49-F238E27FC236}">
                    <a16:creationId xmlns:a16="http://schemas.microsoft.com/office/drawing/2014/main" id="{495F6D64-0AC2-4B76-8305-6A81E6E6E79A}"/>
                  </a:ext>
                </a:extLst>
              </p:cNvPr>
              <p:cNvSpPr/>
              <p:nvPr/>
            </p:nvSpPr>
            <p:spPr>
              <a:xfrm>
                <a:off x="3864941" y="2640216"/>
                <a:ext cx="3875714" cy="236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type m:val="noBar"/>
                              <m:ctrlPr>
                                <a:rPr lang="en-US" sz="2400" b="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𝑟</m:t>
                              </m:r>
                            </m:den>
                          </m:f>
                        </m:e>
                      </m:d>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m:t>
                          </m:r>
                        </m:num>
                        <m:den>
                          <m:r>
                            <a:rPr lang="en-US" sz="2400" b="0" i="1" smtClean="0">
                              <a:latin typeface="Cambria Math" panose="02040503050406030204" pitchFamily="18" charset="0"/>
                            </a:rPr>
                            <m:t>𝑟</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 </m:t>
                          </m:r>
                        </m:den>
                      </m:f>
                    </m:oMath>
                  </m:oMathPara>
                </a14:m>
                <a:endParaRPr lang="en-US" sz="2400" dirty="0"/>
              </a:p>
              <a:p>
                <a:pPr algn="ctr"/>
                <a:endParaRPr lang="en-US" sz="2400" dirty="0"/>
              </a:p>
              <a:p>
                <a:pPr algn="ctr"/>
                <a:r>
                  <a:rPr lang="en-US" sz="2400" dirty="0"/>
                  <a:t>"</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choose</m:t>
                    </m:r>
                    <m:r>
                      <a:rPr lang="en-US" sz="2400" b="0" i="1" smtClean="0">
                        <a:latin typeface="Cambria Math" panose="02040503050406030204" pitchFamily="18" charset="0"/>
                      </a:rPr>
                      <m:t> </m:t>
                    </m:r>
                    <m:r>
                      <a:rPr lang="en-US" sz="2400" b="0" i="1" smtClean="0">
                        <a:latin typeface="Cambria Math" panose="02040503050406030204" pitchFamily="18" charset="0"/>
                      </a:rPr>
                      <m:t>𝑟</m:t>
                    </m:r>
                    <m:r>
                      <a:rPr lang="en-US" sz="2400" b="0" i="1" smtClean="0">
                        <a:latin typeface="Cambria Math" panose="02040503050406030204" pitchFamily="18" charset="0"/>
                      </a:rPr>
                      <m:t>"</m:t>
                    </m:r>
                  </m:oMath>
                </a14:m>
                <a:endParaRPr lang="en-US" sz="2400" dirty="0"/>
              </a:p>
            </p:txBody>
          </p:sp>
        </mc:Choice>
        <mc:Fallback xmlns="">
          <p:sp>
            <p:nvSpPr>
              <p:cNvPr id="10" name="Rectangle 9" hidden="1">
                <a:extLst>
                  <a:ext uri="{FF2B5EF4-FFF2-40B4-BE49-F238E27FC236}">
                    <a16:creationId xmlns:a16="http://schemas.microsoft.com/office/drawing/2014/main" id="{495F6D64-0AC2-4B76-8305-6A81E6E6E79A}"/>
                  </a:ext>
                </a:extLst>
              </p:cNvPr>
              <p:cNvSpPr>
                <a:spLocks noRot="1" noChangeAspect="1" noMove="1" noResize="1" noEditPoints="1" noAdjustHandles="1" noChangeArrowheads="1" noChangeShapeType="1" noTextEdit="1"/>
              </p:cNvSpPr>
              <p:nvPr/>
            </p:nvSpPr>
            <p:spPr>
              <a:xfrm>
                <a:off x="3864941" y="2640216"/>
                <a:ext cx="3875714" cy="2363584"/>
              </a:xfrm>
              <a:prstGeom prst="rect">
                <a:avLst/>
              </a:prstGeom>
              <a:blipFill>
                <a:blip r:embed="rId6"/>
                <a:stretch>
                  <a:fillRect/>
                </a:stretch>
              </a:blipFill>
            </p:spPr>
            <p:txBody>
              <a:bodyPr/>
              <a:lstStyle/>
              <a:p>
                <a:r>
                  <a:rPr lang="en-US">
                    <a:noFill/>
                  </a:rPr>
                  <a:t> </a:t>
                </a:r>
              </a:p>
            </p:txBody>
          </p:sp>
        </mc:Fallback>
      </mc:AlternateContent>
      <p:sp>
        <p:nvSpPr>
          <p:cNvPr id="11" name="Right Arrow 10">
            <a:extLst>
              <a:ext uri="{FF2B5EF4-FFF2-40B4-BE49-F238E27FC236}">
                <a16:creationId xmlns:a16="http://schemas.microsoft.com/office/drawing/2014/main" id="{6C58AD50-F279-B4A1-6CFD-6AFC93DA2756}"/>
              </a:ext>
            </a:extLst>
          </p:cNvPr>
          <p:cNvSpPr/>
          <p:nvPr/>
        </p:nvSpPr>
        <p:spPr>
          <a:xfrm>
            <a:off x="6916508" y="4449149"/>
            <a:ext cx="1254369" cy="6258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subsets</a:t>
            </a:r>
          </a:p>
        </p:txBody>
      </p:sp>
    </p:spTree>
    <p:extLst>
      <p:ext uri="{BB962C8B-B14F-4D97-AF65-F5344CB8AC3E}">
        <p14:creationId xmlns:p14="http://schemas.microsoft.com/office/powerpoint/2010/main" val="280100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D6CC2-B83A-406F-9103-F9D47C36B2F2}"/>
              </a:ext>
            </a:extLst>
          </p:cNvPr>
          <p:cNvSpPr>
            <a:spLocks noGrp="1"/>
          </p:cNvSpPr>
          <p:nvPr>
            <p:ph type="title"/>
          </p:nvPr>
        </p:nvSpPr>
        <p:spPr/>
        <p:txBody>
          <a:bodyPr/>
          <a:lstStyle/>
          <a:p>
            <a:r>
              <a:rPr lang="en-US" dirty="0"/>
              <a:t>Combinations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0C7A1D-1855-468E-BB63-0D1DCF9026AB}"/>
                  </a:ext>
                </a:extLst>
              </p:cNvPr>
              <p:cNvSpPr>
                <a:spLocks noGrp="1"/>
              </p:cNvSpPr>
              <p:nvPr>
                <p:ph idx="1"/>
              </p:nvPr>
            </p:nvSpPr>
            <p:spPr/>
            <p:txBody>
              <a:bodyPr/>
              <a:lstStyle/>
              <a:p>
                <a:pPr marL="0" indent="0">
                  <a:buNone/>
                </a:pPr>
                <a:r>
                  <a:rPr lang="en-US" b="0" dirty="0"/>
                  <a:t>Another way of thinking about it: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solidFill>
                                <a:srgbClr val="FFFF00"/>
                              </a:solidFill>
                              <a:latin typeface="Cambria Math" panose="02040503050406030204" pitchFamily="18" charset="0"/>
                            </a:rPr>
                            <m:t>𝑃</m:t>
                          </m:r>
                          <m:d>
                            <m:dPr>
                              <m:ctrlPr>
                                <a:rPr lang="en-US" b="0" i="1" smtClean="0">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rPr>
                                <m:t>𝑛</m:t>
                              </m:r>
                              <m:r>
                                <a:rPr lang="en-US" b="0" i="1" smtClean="0">
                                  <a:solidFill>
                                    <a:srgbClr val="FFFF00"/>
                                  </a:solidFill>
                                  <a:latin typeface="Cambria Math" panose="02040503050406030204" pitchFamily="18" charset="0"/>
                                </a:rPr>
                                <m:t>,</m:t>
                              </m:r>
                              <m:r>
                                <a:rPr lang="en-US" b="0" i="1" smtClean="0">
                                  <a:solidFill>
                                    <a:srgbClr val="FFFF00"/>
                                  </a:solidFill>
                                  <a:latin typeface="Cambria Math" panose="02040503050406030204" pitchFamily="18" charset="0"/>
                                </a:rPr>
                                <m:t>𝑟</m:t>
                              </m:r>
                            </m:e>
                          </m:d>
                        </m:num>
                        <m:den>
                          <m:r>
                            <a:rPr lang="en-US" b="0" i="1" smtClean="0">
                              <a:solidFill>
                                <a:srgbClr val="00B0F0"/>
                              </a:solidFill>
                              <a:latin typeface="Cambria Math" panose="02040503050406030204" pitchFamily="18" charset="0"/>
                            </a:rPr>
                            <m:t>𝑃</m:t>
                          </m:r>
                          <m:d>
                            <m:dPr>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𝑟</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𝑟</m:t>
                              </m:r>
                            </m:e>
                          </m:d>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f>
                            <m:fPr>
                              <m:ctrlPr>
                                <a:rPr lang="en-US" b="0" i="1" smtClean="0">
                                  <a:solidFill>
                                    <a:srgbClr val="FFFF00"/>
                                  </a:solidFill>
                                  <a:latin typeface="Cambria Math" panose="02040503050406030204" pitchFamily="18" charset="0"/>
                                </a:rPr>
                              </m:ctrlPr>
                            </m:fPr>
                            <m:num>
                              <m:r>
                                <a:rPr lang="en-US" b="0" i="1" smtClean="0">
                                  <a:solidFill>
                                    <a:srgbClr val="FFFF00"/>
                                  </a:solidFill>
                                  <a:latin typeface="Cambria Math" panose="02040503050406030204" pitchFamily="18" charset="0"/>
                                </a:rPr>
                                <m:t>𝑛</m:t>
                              </m:r>
                              <m:r>
                                <a:rPr lang="en-US" b="0" i="1" smtClean="0">
                                  <a:solidFill>
                                    <a:srgbClr val="FFFF00"/>
                                  </a:solidFill>
                                  <a:latin typeface="Cambria Math" panose="02040503050406030204" pitchFamily="18" charset="0"/>
                                </a:rPr>
                                <m:t>!</m:t>
                              </m:r>
                            </m:num>
                            <m:den>
                              <m:d>
                                <m:dPr>
                                  <m:ctrlPr>
                                    <a:rPr lang="en-US" b="0" i="1" smtClean="0">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rPr>
                                    <m:t>𝑛</m:t>
                                  </m:r>
                                  <m:r>
                                    <a:rPr lang="en-US" b="0" i="1" smtClean="0">
                                      <a:solidFill>
                                        <a:srgbClr val="FFFF00"/>
                                      </a:solidFill>
                                      <a:latin typeface="Cambria Math" panose="02040503050406030204" pitchFamily="18" charset="0"/>
                                    </a:rPr>
                                    <m:t>−</m:t>
                                  </m:r>
                                  <m:r>
                                    <a:rPr lang="en-US" b="0" i="1" smtClean="0">
                                      <a:solidFill>
                                        <a:srgbClr val="FFFF00"/>
                                      </a:solidFill>
                                      <a:latin typeface="Cambria Math" panose="02040503050406030204" pitchFamily="18" charset="0"/>
                                    </a:rPr>
                                    <m:t>𝑟</m:t>
                                  </m:r>
                                </m:e>
                              </m:d>
                              <m:r>
                                <a:rPr lang="en-US" b="0" i="1" smtClean="0">
                                  <a:solidFill>
                                    <a:srgbClr val="FFFF00"/>
                                  </a:solidFill>
                                  <a:latin typeface="Cambria Math" panose="02040503050406030204" pitchFamily="18" charset="0"/>
                                </a:rPr>
                                <m:t>!</m:t>
                              </m:r>
                            </m:den>
                          </m:f>
                          <m:r>
                            <a:rPr lang="en-US" b="0" i="1" smtClean="0">
                              <a:latin typeface="Cambria Math" panose="02040503050406030204" pitchFamily="18" charset="0"/>
                            </a:rPr>
                            <m:t> </m:t>
                          </m:r>
                        </m:num>
                        <m:den>
                          <m:f>
                            <m:fPr>
                              <m:ctrlPr>
                                <a:rPr lang="en-US" b="0" i="1" smtClean="0">
                                  <a:solidFill>
                                    <a:srgbClr val="00B0F0"/>
                                  </a:solidFill>
                                  <a:latin typeface="Cambria Math" panose="02040503050406030204" pitchFamily="18" charset="0"/>
                                </a:rPr>
                              </m:ctrlPr>
                            </m:fPr>
                            <m:num>
                              <m:r>
                                <a:rPr lang="en-US" b="0" i="1" smtClean="0">
                                  <a:solidFill>
                                    <a:srgbClr val="00B0F0"/>
                                  </a:solidFill>
                                  <a:latin typeface="Cambria Math" panose="02040503050406030204" pitchFamily="18" charset="0"/>
                                </a:rPr>
                                <m:t>𝑟</m:t>
                              </m:r>
                              <m:r>
                                <a:rPr lang="en-US" b="0" i="1" smtClean="0">
                                  <a:solidFill>
                                    <a:srgbClr val="00B0F0"/>
                                  </a:solidFill>
                                  <a:latin typeface="Cambria Math" panose="02040503050406030204" pitchFamily="18" charset="0"/>
                                </a:rPr>
                                <m:t>!</m:t>
                              </m:r>
                            </m:num>
                            <m:den>
                              <m:d>
                                <m:dPr>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𝑟</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𝑟</m:t>
                                  </m:r>
                                </m:e>
                              </m:d>
                              <m:r>
                                <a:rPr lang="en-US" b="0" i="1" smtClean="0">
                                  <a:solidFill>
                                    <a:srgbClr val="00B0F0"/>
                                  </a:solidFill>
                                  <a:latin typeface="Cambria Math" panose="02040503050406030204" pitchFamily="18" charset="0"/>
                                </a:rPr>
                                <m:t>!</m:t>
                              </m:r>
                            </m:den>
                          </m:f>
                          <m:r>
                            <a:rPr lang="en-US" b="0" i="1" smtClean="0">
                              <a:latin typeface="Cambria Math" panose="02040503050406030204" pitchFamily="18" charset="0"/>
                            </a:rPr>
                            <m:t> </m:t>
                          </m:r>
                        </m:den>
                      </m:f>
                      <m:r>
                        <a:rPr lang="en-US" b="0" i="1" smtClean="0">
                          <a:latin typeface="Cambria Math" panose="02040503050406030204" pitchFamily="18" charset="0"/>
                        </a:rPr>
                        <m:t> = </m:t>
                      </m:r>
                      <m:f>
                        <m:fPr>
                          <m:ctrlPr>
                            <a:rPr lang="en-US" b="0" i="1" smtClean="0">
                              <a:latin typeface="Cambria Math" panose="02040503050406030204" pitchFamily="18" charset="0"/>
                            </a:rPr>
                          </m:ctrlPr>
                        </m:fPr>
                        <m:num>
                          <m:r>
                            <a:rPr lang="en-US" b="0" i="1" smtClean="0">
                              <a:solidFill>
                                <a:srgbClr val="FFFF00"/>
                              </a:solidFill>
                              <a:latin typeface="Cambria Math" panose="02040503050406030204" pitchFamily="18" charset="0"/>
                            </a:rPr>
                            <m:t>𝑛</m:t>
                          </m:r>
                          <m:r>
                            <a:rPr lang="en-US" b="0" i="1" smtClean="0">
                              <a:solidFill>
                                <a:srgbClr val="FFFF00"/>
                              </a:solidFill>
                              <a:latin typeface="Cambria Math" panose="02040503050406030204" pitchFamily="18" charset="0"/>
                            </a:rPr>
                            <m:t>!</m:t>
                          </m:r>
                        </m:num>
                        <m:den>
                          <m:r>
                            <a:rPr lang="en-US" b="0" i="1" smtClean="0">
                              <a:solidFill>
                                <a:srgbClr val="00B0F0"/>
                              </a:solidFill>
                              <a:latin typeface="Cambria Math" panose="02040503050406030204" pitchFamily="18" charset="0"/>
                            </a:rPr>
                            <m:t>𝑟</m:t>
                          </m:r>
                          <m:r>
                            <a:rPr lang="en-US" b="0" i="1" smtClean="0">
                              <a:solidFill>
                                <a:srgbClr val="00B0F0"/>
                              </a:solidFill>
                              <a:latin typeface="Cambria Math" panose="02040503050406030204" pitchFamily="18" charset="0"/>
                            </a:rPr>
                            <m:t>!</m:t>
                          </m:r>
                          <m:d>
                            <m:dPr>
                              <m:ctrlPr>
                                <a:rPr lang="en-US" b="0" i="1" smtClean="0">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rPr>
                                <m:t>𝑛</m:t>
                              </m:r>
                              <m:r>
                                <a:rPr lang="en-US" b="0" i="1" smtClean="0">
                                  <a:solidFill>
                                    <a:srgbClr val="FFFF00"/>
                                  </a:solidFill>
                                  <a:latin typeface="Cambria Math" panose="02040503050406030204" pitchFamily="18" charset="0"/>
                                </a:rPr>
                                <m:t>−</m:t>
                              </m:r>
                              <m:r>
                                <a:rPr lang="en-US" b="0" i="1" smtClean="0">
                                  <a:solidFill>
                                    <a:srgbClr val="FFFF00"/>
                                  </a:solidFill>
                                  <a:latin typeface="Cambria Math" panose="02040503050406030204" pitchFamily="18" charset="0"/>
                                </a:rPr>
                                <m:t>𝑟</m:t>
                              </m:r>
                            </m:e>
                          </m:d>
                          <m:r>
                            <a:rPr lang="en-US" b="0" i="1" smtClean="0">
                              <a:solidFill>
                                <a:srgbClr val="FFFF00"/>
                              </a:solidFill>
                              <a:latin typeface="Cambria Math" panose="02040503050406030204" pitchFamily="18" charset="0"/>
                            </a:rPr>
                            <m:t>!</m:t>
                          </m:r>
                        </m:den>
                      </m:f>
                    </m:oMath>
                  </m:oMathPara>
                </a14:m>
                <a:endParaRPr lang="en-US" b="0"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D0C7A1D-1855-468E-BB63-0D1DCF9026AB}"/>
                  </a:ext>
                </a:extLst>
              </p:cNvPr>
              <p:cNvSpPr>
                <a:spLocks noGrp="1" noRot="1" noChangeAspect="1" noMove="1" noResize="1" noEditPoints="1" noAdjustHandles="1" noChangeArrowheads="1" noChangeShapeType="1" noTextEdit="1"/>
              </p:cNvSpPr>
              <p:nvPr>
                <p:ph idx="1"/>
              </p:nvPr>
            </p:nvSpPr>
            <p:spPr>
              <a:blipFill>
                <a:blip r:embed="rId2"/>
                <a:stretch>
                  <a:fillRect l="-713" t="-783"/>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031C51F9-D6FC-4FBF-947E-A3E4861FD920}"/>
              </a:ext>
            </a:extLst>
          </p:cNvPr>
          <p:cNvCxnSpPr>
            <a:cxnSpLocks/>
          </p:cNvCxnSpPr>
          <p:nvPr/>
        </p:nvCxnSpPr>
        <p:spPr>
          <a:xfrm flipV="1">
            <a:off x="6694415" y="3330429"/>
            <a:ext cx="0" cy="1392572"/>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7D61E1B-0A42-470E-B497-CEBFA4A00F44}"/>
              </a:ext>
            </a:extLst>
          </p:cNvPr>
          <p:cNvCxnSpPr>
            <a:cxnSpLocks/>
          </p:cNvCxnSpPr>
          <p:nvPr/>
        </p:nvCxnSpPr>
        <p:spPr>
          <a:xfrm>
            <a:off x="7459212" y="1347537"/>
            <a:ext cx="0" cy="1227883"/>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B20940D-9BF2-42CC-9B05-8B9432AD6B3A}"/>
              </a:ext>
            </a:extLst>
          </p:cNvPr>
          <p:cNvSpPr txBox="1"/>
          <p:nvPr/>
        </p:nvSpPr>
        <p:spPr>
          <a:xfrm>
            <a:off x="7231310" y="909043"/>
            <a:ext cx="1550424" cy="369332"/>
          </a:xfrm>
          <a:prstGeom prst="rect">
            <a:avLst/>
          </a:prstGeom>
          <a:noFill/>
        </p:spPr>
        <p:txBody>
          <a:bodyPr wrap="none" rtlCol="0">
            <a:spAutoFit/>
          </a:bodyPr>
          <a:lstStyle/>
          <a:p>
            <a:r>
              <a:rPr lang="en-US" dirty="0">
                <a:solidFill>
                  <a:srgbClr val="FFFF00"/>
                </a:solidFill>
              </a:rPr>
              <a:t>Permutation</a:t>
            </a:r>
          </a:p>
        </p:txBody>
      </p:sp>
      <p:sp>
        <p:nvSpPr>
          <p:cNvPr id="14" name="TextBox 13">
            <a:extLst>
              <a:ext uri="{FF2B5EF4-FFF2-40B4-BE49-F238E27FC236}">
                <a16:creationId xmlns:a16="http://schemas.microsoft.com/office/drawing/2014/main" id="{0FA3E8A5-B744-4878-A7BE-91DC14220B98}"/>
              </a:ext>
            </a:extLst>
          </p:cNvPr>
          <p:cNvSpPr txBox="1"/>
          <p:nvPr/>
        </p:nvSpPr>
        <p:spPr>
          <a:xfrm>
            <a:off x="5179466" y="4769342"/>
            <a:ext cx="5654112" cy="369332"/>
          </a:xfrm>
          <a:prstGeom prst="rect">
            <a:avLst/>
          </a:prstGeom>
          <a:noFill/>
        </p:spPr>
        <p:txBody>
          <a:bodyPr wrap="none" rtlCol="0">
            <a:spAutoFit/>
          </a:bodyPr>
          <a:lstStyle/>
          <a:p>
            <a:r>
              <a:rPr lang="en-US" dirty="0">
                <a:solidFill>
                  <a:srgbClr val="00B0F0"/>
                </a:solidFill>
              </a:rPr>
              <a:t>Divide out the permutation of each combination</a:t>
            </a:r>
          </a:p>
        </p:txBody>
      </p:sp>
    </p:spTree>
    <p:extLst>
      <p:ext uri="{BB962C8B-B14F-4D97-AF65-F5344CB8AC3E}">
        <p14:creationId xmlns:p14="http://schemas.microsoft.com/office/powerpoint/2010/main" val="3244882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4388A940-DAF5-4654-85BD-A98CF13595EE}"/>
                  </a:ext>
                </a:extLst>
              </p:cNvPr>
              <p:cNvSpPr txBox="1">
                <a:spLocks/>
              </p:cNvSpPr>
              <p:nvPr/>
            </p:nvSpPr>
            <p:spPr>
              <a:xfrm>
                <a:off x="645130" y="2760336"/>
                <a:ext cx="7785806" cy="387535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endParaRPr lang="en-US" dirty="0"/>
              </a:p>
              <a:p>
                <a:pPr marL="0" indent="0">
                  <a:buFont typeface="Wingdings 3" charset="2"/>
                  <a:buNone/>
                </a:pPr>
                <a14:m>
                  <m:oMath xmlns:m="http://schemas.openxmlformats.org/officeDocument/2006/math">
                    <m:r>
                      <a:rPr lang="en-US" i="1" smtClean="0">
                        <a:latin typeface="Cambria Math" panose="02040503050406030204" pitchFamily="18" charset="0"/>
                      </a:rPr>
                      <m:t>𝑛</m:t>
                    </m:r>
                    <m:r>
                      <a:rPr lang="en-US" i="1" smtClean="0">
                        <a:latin typeface="Cambria Math" panose="02040503050406030204" pitchFamily="18" charset="0"/>
                      </a:rPr>
                      <m:t>=5, </m:t>
                    </m:r>
                    <m:r>
                      <a:rPr lang="en-US" i="1" smtClean="0">
                        <a:latin typeface="Cambria Math" panose="02040503050406030204" pitchFamily="18" charset="0"/>
                      </a:rPr>
                      <m:t>𝑟</m:t>
                    </m:r>
                    <m:r>
                      <a:rPr lang="en-US" i="1" smtClean="0">
                        <a:latin typeface="Cambria Math" panose="02040503050406030204" pitchFamily="18" charset="0"/>
                      </a:rPr>
                      <m:t>= ?</m:t>
                    </m:r>
                  </m:oMath>
                </a14:m>
                <a:r>
                  <a:rPr lang="en-US" dirty="0"/>
                  <a:t> </a:t>
                </a:r>
              </a:p>
              <a:p>
                <a:pPr marL="0" indent="0">
                  <a:buFont typeface="Wingdings 3" charset="2"/>
                  <a:buNone/>
                </a:pPr>
                <a:r>
                  <a:rPr lang="en-US" dirty="0"/>
                  <a:t>Since order does not matter, think of </a:t>
                </a:r>
                <a:r>
                  <a:rPr lang="en-US" b="1" dirty="0"/>
                  <a:t>sets</a:t>
                </a:r>
                <a:r>
                  <a:rPr lang="en-US" dirty="0"/>
                  <a:t>. How many subsets of </a:t>
                </a:r>
                <a14:m>
                  <m:oMath xmlns:m="http://schemas.openxmlformats.org/officeDocument/2006/math">
                    <m:r>
                      <a:rPr lang="en-US" i="1" smtClean="0">
                        <a:latin typeface="Cambria Math" panose="02040503050406030204" pitchFamily="18" charset="0"/>
                      </a:rPr>
                      <m:t>𝑆</m:t>
                    </m:r>
                  </m:oMath>
                </a14:m>
                <a:r>
                  <a:rPr lang="en-US" dirty="0"/>
                  <a:t> contain </a:t>
                </a:r>
                <a14:m>
                  <m:oMath xmlns:m="http://schemas.openxmlformats.org/officeDocument/2006/math">
                    <m:r>
                      <a:rPr lang="en-US" i="1" smtClean="0">
                        <a:latin typeface="Cambria Math" panose="02040503050406030204" pitchFamily="18" charset="0"/>
                      </a:rPr>
                      <m:t>𝑟</m:t>
                    </m:r>
                  </m:oMath>
                </a14:m>
                <a:r>
                  <a:rPr lang="en-US" dirty="0"/>
                  <a:t> elements?</a:t>
                </a:r>
              </a:p>
              <a:p>
                <a:pPr marL="0" indent="0">
                  <a:buFont typeface="Wingdings 3" charset="2"/>
                  <a:buNone/>
                </a:pPr>
                <a:endParaRPr lang="en-US" dirty="0"/>
              </a:p>
              <a:p>
                <a:pPr marL="0" indent="0">
                  <a:buFont typeface="Wingdings 3" charset="2"/>
                  <a:buNone/>
                </a:pPr>
                <a:r>
                  <a:rPr lang="en-US" dirty="0"/>
                  <a:t>Choose 3: </a:t>
                </a:r>
              </a:p>
              <a:p>
                <a:pPr marL="0" indent="0">
                  <a:buFont typeface="Wingdings 3" charset="2"/>
                  <a:buNone/>
                </a:pPr>
                <a14:m>
                  <m:oMath xmlns:m="http://schemas.openxmlformats.org/officeDocument/2006/math">
                    <m:r>
                      <a:rPr lang="en-US" i="1" smtClean="0">
                        <a:latin typeface="Cambria Math" panose="02040503050406030204" pitchFamily="18" charset="0"/>
                      </a:rPr>
                      <m:t>𝐶</m:t>
                    </m:r>
                    <m:d>
                      <m:dPr>
                        <m:ctrlPr>
                          <a:rPr lang="en-US" i="1" smtClean="0">
                            <a:latin typeface="Cambria Math" panose="02040503050406030204" pitchFamily="18" charset="0"/>
                          </a:rPr>
                        </m:ctrlPr>
                      </m:dPr>
                      <m:e>
                        <m:r>
                          <a:rPr lang="en-US" i="1" smtClean="0">
                            <a:latin typeface="Cambria Math" panose="02040503050406030204" pitchFamily="18" charset="0"/>
                          </a:rPr>
                          <m:t>5,3</m:t>
                        </m:r>
                      </m:e>
                    </m:d>
                    <m:r>
                      <a:rPr lang="en-US" i="1" smtClean="0">
                        <a:latin typeface="Cambria Math" panose="02040503050406030204" pitchFamily="18" charset="0"/>
                      </a:rPr>
                      <m:t>=</m:t>
                    </m:r>
                  </m:oMath>
                </a14:m>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5 ∗4 ∗3</m:t>
                        </m:r>
                      </m:num>
                      <m:den>
                        <m:r>
                          <a:rPr lang="en-US" b="0" i="1" smtClean="0">
                            <a:latin typeface="Cambria Math" panose="02040503050406030204" pitchFamily="18" charset="0"/>
                          </a:rPr>
                          <m:t>3∗2</m:t>
                        </m:r>
                      </m:den>
                    </m:f>
                    <m:r>
                      <a:rPr lang="en-US" i="1" smtClean="0">
                        <a:latin typeface="Cambria Math" panose="02040503050406030204" pitchFamily="18" charset="0"/>
                      </a:rPr>
                      <m:t>=</m:t>
                    </m:r>
                    <m:r>
                      <a:rPr lang="en-US" b="0" i="1" smtClean="0">
                        <a:latin typeface="Cambria Math" panose="02040503050406030204" pitchFamily="18" charset="0"/>
                      </a:rPr>
                      <m:t>10</m:t>
                    </m:r>
                  </m:oMath>
                </a14:m>
                <a:r>
                  <a:rPr lang="en-US" dirty="0"/>
                  <a:t> </a:t>
                </a:r>
              </a:p>
              <a:p>
                <a:pPr marL="0" indent="0">
                  <a:buFont typeface="Wingdings 3" charset="2"/>
                  <a:buNone/>
                </a:pPr>
                <a:endParaRPr lang="en-US" dirty="0"/>
              </a:p>
              <a:p>
                <a:pPr marL="0" indent="0">
                  <a:buFont typeface="Wingdings 3" charset="2"/>
                  <a:buNone/>
                </a:pPr>
                <a:endParaRPr lang="en-US" dirty="0"/>
              </a:p>
            </p:txBody>
          </p:sp>
        </mc:Choice>
        <mc:Fallback xmlns="">
          <p:sp>
            <p:nvSpPr>
              <p:cNvPr id="9" name="Content Placeholder 2">
                <a:extLst>
                  <a:ext uri="{FF2B5EF4-FFF2-40B4-BE49-F238E27FC236}">
                    <a16:creationId xmlns:a16="http://schemas.microsoft.com/office/drawing/2014/main" id="{4388A940-DAF5-4654-85BD-A98CF13595EE}"/>
                  </a:ext>
                </a:extLst>
              </p:cNvPr>
              <p:cNvSpPr txBox="1">
                <a:spLocks noRot="1" noChangeAspect="1" noMove="1" noResize="1" noEditPoints="1" noAdjustHandles="1" noChangeArrowheads="1" noChangeShapeType="1" noTextEdit="1"/>
              </p:cNvSpPr>
              <p:nvPr/>
            </p:nvSpPr>
            <p:spPr>
              <a:xfrm>
                <a:off x="645130" y="2760336"/>
                <a:ext cx="7785806" cy="3875356"/>
              </a:xfrm>
              <a:prstGeom prst="rect">
                <a:avLst/>
              </a:prstGeom>
              <a:blipFill>
                <a:blip r:embed="rId2"/>
                <a:stretch>
                  <a:fillRect l="-86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F5B5CE17-BD60-4C09-BFC3-E178065D4498}"/>
              </a:ext>
            </a:extLst>
          </p:cNvPr>
          <p:cNvSpPr>
            <a:spLocks noGrp="1"/>
          </p:cNvSpPr>
          <p:nvPr>
            <p:ph type="title"/>
          </p:nvPr>
        </p:nvSpPr>
        <p:spPr/>
        <p:txBody>
          <a:bodyPr/>
          <a:lstStyle/>
          <a:p>
            <a:r>
              <a:rPr lang="en-US" dirty="0"/>
              <a:t>Combinations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643F96-66AC-4234-BD46-D9DB9C35A130}"/>
                  </a:ext>
                </a:extLst>
              </p:cNvPr>
              <p:cNvSpPr>
                <a:spLocks noGrp="1"/>
              </p:cNvSpPr>
              <p:nvPr>
                <p:ph idx="1"/>
              </p:nvPr>
            </p:nvSpPr>
            <p:spPr>
              <a:xfrm>
                <a:off x="645130" y="1578544"/>
                <a:ext cx="9404723" cy="1802046"/>
              </a:xfrm>
            </p:spPr>
            <p:txBody>
              <a:bodyPr>
                <a:normAutofit lnSpcReduction="10000"/>
              </a:bodyPr>
              <a:lstStyle/>
              <a:p>
                <a:pPr marL="0" indent="0">
                  <a:buNone/>
                </a:pPr>
                <a:r>
                  <a:rPr lang="en-US" dirty="0"/>
                  <a:t>Let's come up with a formula:</a:t>
                </a:r>
              </a:p>
              <a:p>
                <a:pPr marL="0" indent="0">
                  <a:buNone/>
                </a:pP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oMath>
                </a14:m>
                <a:r>
                  <a:rPr lang="en-US" dirty="0"/>
                  <a:t> </a:t>
                </a:r>
              </a:p>
              <a:p>
                <a:pPr marL="0" indent="0">
                  <a:buNone/>
                </a:pPr>
                <a:r>
                  <a:rPr lang="en-US" dirty="0"/>
                  <a:t>How many ways can we choose </a:t>
                </a:r>
                <a14:m>
                  <m:oMath xmlns:m="http://schemas.openxmlformats.org/officeDocument/2006/math">
                    <m:r>
                      <a:rPr lang="en-US" b="0" i="1" dirty="0" smtClean="0">
                        <a:latin typeface="Cambria Math" panose="02040503050406030204" pitchFamily="18" charset="0"/>
                      </a:rPr>
                      <m:t>𝑟</m:t>
                    </m:r>
                    <m:r>
                      <a:rPr lang="en-US" b="0" i="1" dirty="0" smtClean="0">
                        <a:latin typeface="Cambria Math" panose="02040503050406030204" pitchFamily="18" charset="0"/>
                      </a:rPr>
                      <m:t> </m:t>
                    </m:r>
                  </m:oMath>
                </a14:m>
                <a:r>
                  <a:rPr lang="en-US" dirty="0"/>
                  <a:t>students from </a:t>
                </a:r>
                <a14:m>
                  <m:oMath xmlns:m="http://schemas.openxmlformats.org/officeDocument/2006/math">
                    <m:r>
                      <a:rPr lang="en-US" b="0" i="1" smtClean="0">
                        <a:latin typeface="Cambria Math" panose="02040503050406030204" pitchFamily="18" charset="0"/>
                      </a:rPr>
                      <m:t>𝑆</m:t>
                    </m:r>
                  </m:oMath>
                </a14:m>
                <a:r>
                  <a:rPr lang="en-US" dirty="0"/>
                  <a:t> to </a:t>
                </a:r>
                <a:r>
                  <a:rPr lang="en-US" b="1" dirty="0"/>
                  <a:t>form a committee</a:t>
                </a:r>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0D643F96-66AC-4234-BD46-D9DB9C35A130}"/>
                  </a:ext>
                </a:extLst>
              </p:cNvPr>
              <p:cNvSpPr>
                <a:spLocks noGrp="1" noRot="1" noChangeAspect="1" noMove="1" noResize="1" noEditPoints="1" noAdjustHandles="1" noChangeArrowheads="1" noChangeShapeType="1" noTextEdit="1"/>
              </p:cNvSpPr>
              <p:nvPr>
                <p:ph idx="1"/>
              </p:nvPr>
            </p:nvSpPr>
            <p:spPr>
              <a:xfrm>
                <a:off x="645130" y="1578544"/>
                <a:ext cx="9404723" cy="1802046"/>
              </a:xfrm>
              <a:blipFill>
                <a:blip r:embed="rId3"/>
                <a:stretch>
                  <a:fillRect l="-1348" t="-7692" b="-4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61C3E1C-4E52-4A7C-A0ED-88E4F00B21B8}"/>
                  </a:ext>
                </a:extLst>
              </p:cNvPr>
              <p:cNvSpPr txBox="1"/>
              <p:nvPr/>
            </p:nvSpPr>
            <p:spPr>
              <a:xfrm>
                <a:off x="3699546" y="5116854"/>
                <a:ext cx="4094454" cy="6575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5∗4 ∗3 ∗2 ∗1</m:t>
                          </m:r>
                        </m:num>
                        <m:den>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3 ∗2∗1</m:t>
                              </m:r>
                            </m:e>
                          </m:d>
                          <m:d>
                            <m:dPr>
                              <m:ctrlPr>
                                <a:rPr lang="en-US" b="0" i="1" smtClean="0">
                                  <a:latin typeface="Cambria Math" panose="02040503050406030204" pitchFamily="18" charset="0"/>
                                </a:rPr>
                              </m:ctrlPr>
                            </m:dPr>
                            <m:e>
                              <m:r>
                                <a:rPr lang="en-US" b="0" i="1" smtClean="0">
                                  <a:latin typeface="Cambria Math" panose="02040503050406030204" pitchFamily="18" charset="0"/>
                                </a:rPr>
                                <m:t>2 ∗1</m:t>
                              </m:r>
                            </m:e>
                          </m:d>
                          <m:r>
                            <a:rPr lang="en-US" b="0" i="1" smtClean="0">
                              <a:latin typeface="Cambria Math" panose="02040503050406030204" pitchFamily="18" charset="0"/>
                            </a:rPr>
                            <m:t> </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3!2!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120</m:t>
                          </m:r>
                        </m:num>
                        <m:den>
                          <m:r>
                            <a:rPr lang="en-US" b="0" i="1" smtClean="0">
                              <a:latin typeface="Cambria Math" panose="02040503050406030204" pitchFamily="18" charset="0"/>
                            </a:rPr>
                            <m:t>6</m:t>
                          </m:r>
                        </m:den>
                      </m:f>
                      <m:r>
                        <a:rPr lang="en-US" b="0" i="1" smtClean="0">
                          <a:latin typeface="Cambria Math" panose="02040503050406030204" pitchFamily="18" charset="0"/>
                        </a:rPr>
                        <m:t>=10</m:t>
                      </m:r>
                    </m:oMath>
                  </m:oMathPara>
                </a14:m>
                <a:endParaRPr lang="en-US" dirty="0"/>
              </a:p>
            </p:txBody>
          </p:sp>
        </mc:Choice>
        <mc:Fallback xmlns="">
          <p:sp>
            <p:nvSpPr>
              <p:cNvPr id="4" name="TextBox 3">
                <a:extLst>
                  <a:ext uri="{FF2B5EF4-FFF2-40B4-BE49-F238E27FC236}">
                    <a16:creationId xmlns:a16="http://schemas.microsoft.com/office/drawing/2014/main" id="{A61C3E1C-4E52-4A7C-A0ED-88E4F00B21B8}"/>
                  </a:ext>
                </a:extLst>
              </p:cNvPr>
              <p:cNvSpPr txBox="1">
                <a:spLocks noRot="1" noChangeAspect="1" noMove="1" noResize="1" noEditPoints="1" noAdjustHandles="1" noChangeArrowheads="1" noChangeShapeType="1" noTextEdit="1"/>
              </p:cNvSpPr>
              <p:nvPr/>
            </p:nvSpPr>
            <p:spPr>
              <a:xfrm>
                <a:off x="3699546" y="5116854"/>
                <a:ext cx="4094454" cy="65755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C978B75-AE30-47F2-8C6F-157B4896747E}"/>
                  </a:ext>
                </a:extLst>
              </p:cNvPr>
              <p:cNvSpPr/>
              <p:nvPr/>
            </p:nvSpPr>
            <p:spPr>
              <a:xfrm>
                <a:off x="8111996" y="4097664"/>
                <a:ext cx="3875714" cy="236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type m:val="noBar"/>
                              <m:ctrlPr>
                                <a:rPr lang="en-US" sz="2400" b="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𝑟</m:t>
                              </m:r>
                            </m:den>
                          </m:f>
                        </m:e>
                      </m:d>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m:t>
                          </m:r>
                        </m:num>
                        <m:den>
                          <m:r>
                            <a:rPr lang="en-US" sz="2400" b="0" i="1" smtClean="0">
                              <a:latin typeface="Cambria Math" panose="02040503050406030204" pitchFamily="18" charset="0"/>
                            </a:rPr>
                            <m:t>𝑟</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 </m:t>
                          </m:r>
                        </m:den>
                      </m:f>
                    </m:oMath>
                  </m:oMathPara>
                </a14:m>
                <a:endParaRPr lang="en-US" sz="2400" dirty="0"/>
              </a:p>
              <a:p>
                <a:pPr algn="ctr"/>
                <a:endParaRPr lang="en-US" sz="2400" dirty="0"/>
              </a:p>
              <a:p>
                <a:pPr algn="ctr"/>
                <a:r>
                  <a:rPr lang="en-US" sz="2400" dirty="0"/>
                  <a:t>"</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choose</m:t>
                    </m:r>
                    <m:r>
                      <a:rPr lang="en-US" sz="2400" b="0" i="1" smtClean="0">
                        <a:latin typeface="Cambria Math" panose="02040503050406030204" pitchFamily="18" charset="0"/>
                      </a:rPr>
                      <m:t> </m:t>
                    </m:r>
                    <m:r>
                      <a:rPr lang="en-US" sz="2400" b="0" i="1" smtClean="0">
                        <a:latin typeface="Cambria Math" panose="02040503050406030204" pitchFamily="18" charset="0"/>
                      </a:rPr>
                      <m:t>𝑟</m:t>
                    </m:r>
                    <m:r>
                      <a:rPr lang="en-US" sz="2400" b="0" i="1" smtClean="0">
                        <a:latin typeface="Cambria Math" panose="02040503050406030204" pitchFamily="18" charset="0"/>
                      </a:rPr>
                      <m:t>"</m:t>
                    </m:r>
                  </m:oMath>
                </a14:m>
                <a:endParaRPr lang="en-US" sz="2400" dirty="0"/>
              </a:p>
            </p:txBody>
          </p:sp>
        </mc:Choice>
        <mc:Fallback xmlns="">
          <p:sp>
            <p:nvSpPr>
              <p:cNvPr id="6" name="Rectangle 5">
                <a:extLst>
                  <a:ext uri="{FF2B5EF4-FFF2-40B4-BE49-F238E27FC236}">
                    <a16:creationId xmlns:a16="http://schemas.microsoft.com/office/drawing/2014/main" id="{EC978B75-AE30-47F2-8C6F-157B4896747E}"/>
                  </a:ext>
                </a:extLst>
              </p:cNvPr>
              <p:cNvSpPr>
                <a:spLocks noRot="1" noChangeAspect="1" noMove="1" noResize="1" noEditPoints="1" noAdjustHandles="1" noChangeArrowheads="1" noChangeShapeType="1" noTextEdit="1"/>
              </p:cNvSpPr>
              <p:nvPr/>
            </p:nvSpPr>
            <p:spPr>
              <a:xfrm>
                <a:off x="8111996" y="4097664"/>
                <a:ext cx="3875714" cy="2363584"/>
              </a:xfrm>
              <a:prstGeom prst="rect">
                <a:avLst/>
              </a:prstGeom>
              <a:blipFill>
                <a:blip r:embed="rId5"/>
                <a:stretch>
                  <a:fillRect/>
                </a:stretch>
              </a:blipFill>
            </p:spPr>
            <p:txBody>
              <a:bodyPr/>
              <a:lstStyle/>
              <a:p>
                <a:r>
                  <a:rPr lang="en-US">
                    <a:noFill/>
                  </a:rPr>
                  <a:t> </a:t>
                </a:r>
              </a:p>
            </p:txBody>
          </p:sp>
        </mc:Fallback>
      </mc:AlternateContent>
      <p:sp>
        <p:nvSpPr>
          <p:cNvPr id="8" name="Thought Bubble: Cloud 7">
            <a:extLst>
              <a:ext uri="{FF2B5EF4-FFF2-40B4-BE49-F238E27FC236}">
                <a16:creationId xmlns:a16="http://schemas.microsoft.com/office/drawing/2014/main" id="{54E3CCCC-ECD0-4839-9281-5452D571CD75}"/>
              </a:ext>
            </a:extLst>
          </p:cNvPr>
          <p:cNvSpPr/>
          <p:nvPr/>
        </p:nvSpPr>
        <p:spPr>
          <a:xfrm>
            <a:off x="7407479" y="414734"/>
            <a:ext cx="2843867" cy="1457586"/>
          </a:xfrm>
          <a:prstGeom prst="cloudCallout">
            <a:avLst>
              <a:gd name="adj1" fmla="val -32042"/>
              <a:gd name="adj2" fmla="val 8321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n w="0"/>
                <a:solidFill>
                  <a:schemeClr val="accent1"/>
                </a:solidFill>
                <a:effectLst>
                  <a:outerShdw blurRad="38100" dist="25400" dir="5400000" algn="ctr" rotWithShape="0">
                    <a:srgbClr val="6E747A">
                      <a:alpha val="43000"/>
                    </a:srgbClr>
                  </a:outerShdw>
                </a:effectLst>
              </a:rPr>
              <a:t>Does order matter?</a:t>
            </a:r>
          </a:p>
        </p:txBody>
      </p:sp>
    </p:spTree>
    <p:extLst>
      <p:ext uri="{BB962C8B-B14F-4D97-AF65-F5344CB8AC3E}">
        <p14:creationId xmlns:p14="http://schemas.microsoft.com/office/powerpoint/2010/main" val="419520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D6CC2-B83A-406F-9103-F9D47C36B2F2}"/>
              </a:ext>
            </a:extLst>
          </p:cNvPr>
          <p:cNvSpPr>
            <a:spLocks noGrp="1"/>
          </p:cNvSpPr>
          <p:nvPr>
            <p:ph type="title"/>
          </p:nvPr>
        </p:nvSpPr>
        <p:spPr/>
        <p:txBody>
          <a:bodyPr/>
          <a:lstStyle/>
          <a:p>
            <a:r>
              <a:rPr lang="en-US" dirty="0"/>
              <a:t>Combinations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0C7A1D-1855-468E-BB63-0D1DCF9026AB}"/>
                  </a:ext>
                </a:extLst>
              </p:cNvPr>
              <p:cNvSpPr>
                <a:spLocks noGrp="1"/>
              </p:cNvSpPr>
              <p:nvPr>
                <p:ph idx="1"/>
              </p:nvPr>
            </p:nvSpPr>
            <p:spPr>
              <a:xfrm>
                <a:off x="645131" y="1578544"/>
                <a:ext cx="7282718" cy="4669856"/>
              </a:xfrm>
            </p:spPr>
            <p:txBody>
              <a:bodyPr/>
              <a:lstStyle/>
              <a:p>
                <a:pPr marL="0" indent="0">
                  <a:buNone/>
                </a:pP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oMath>
                </a14:m>
                <a:r>
                  <a:rPr lang="en-US" dirty="0"/>
                  <a:t> </a:t>
                </a:r>
              </a:p>
              <a:p>
                <a:pPr marL="0" indent="0">
                  <a:buNone/>
                </a:pPr>
                <a:endParaRPr lang="en-US" dirty="0"/>
              </a:p>
              <a:p>
                <a:pPr marL="0" indent="0">
                  <a:buNone/>
                </a:pPr>
                <a:r>
                  <a:rPr lang="en-US" dirty="0"/>
                  <a:t>Try listing out all  the possible subsets with three elements. How many are there?</a:t>
                </a:r>
              </a:p>
              <a:p>
                <a:pPr marL="0" indent="0">
                  <a:buNone/>
                </a:pPr>
                <a:endParaRPr lang="en-US" dirty="0"/>
              </a:p>
              <a:p>
                <a:pPr marL="0" indent="0">
                  <a:buNone/>
                </a:pPr>
                <a:endParaRPr lang="en-US" dirty="0"/>
              </a:p>
              <a:p>
                <a:pPr marL="0" indent="0">
                  <a:buNone/>
                </a:pPr>
                <a:r>
                  <a:rPr lang="en-US" dirty="0"/>
                  <a:t>								There are </a:t>
                </a:r>
                <a:r>
                  <a:rPr lang="en-US" sz="3200" dirty="0"/>
                  <a:t>10</a:t>
                </a:r>
                <a:endParaRPr lang="en-US" dirty="0"/>
              </a:p>
              <a:p>
                <a:pPr marL="0" indent="0">
                  <a:buNone/>
                </a:pPr>
                <a:endParaRPr lang="en-US" dirty="0"/>
              </a:p>
              <a:p>
                <a:pPr marL="0" indent="0">
                  <a:buNone/>
                </a:pPr>
                <a:endParaRPr lang="en-US" b="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D0C7A1D-1855-468E-BB63-0D1DCF9026AB}"/>
                  </a:ext>
                </a:extLst>
              </p:cNvPr>
              <p:cNvSpPr>
                <a:spLocks noGrp="1" noRot="1" noChangeAspect="1" noMove="1" noResize="1" noEditPoints="1" noAdjustHandles="1" noChangeArrowheads="1" noChangeShapeType="1" noTextEdit="1"/>
              </p:cNvSpPr>
              <p:nvPr>
                <p:ph idx="1"/>
              </p:nvPr>
            </p:nvSpPr>
            <p:spPr>
              <a:xfrm>
                <a:off x="645131" y="1578544"/>
                <a:ext cx="7282718" cy="4669856"/>
              </a:xfrm>
              <a:blipFill>
                <a:blip r:embed="rId2"/>
                <a:stretch>
                  <a:fillRect l="-9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EFF8C12E-6316-4E33-8D84-23F1F529CE84}"/>
                  </a:ext>
                </a:extLst>
              </p:cNvPr>
              <p:cNvGraphicFramePr>
                <a:graphicFrameLocks noGrp="1"/>
              </p:cNvGraphicFramePr>
              <p:nvPr/>
            </p:nvGraphicFramePr>
            <p:xfrm>
              <a:off x="722562" y="3429000"/>
              <a:ext cx="2967840" cy="2225040"/>
            </p:xfrm>
            <a:graphic>
              <a:graphicData uri="http://schemas.openxmlformats.org/drawingml/2006/table">
                <a:tbl>
                  <a:tblPr firstRow="1" bandRow="1">
                    <a:tableStyleId>{2D5ABB26-0587-4C30-8999-92F81FD0307C}</a:tableStyleId>
                  </a:tblPr>
                  <a:tblGrid>
                    <a:gridCol w="989280">
                      <a:extLst>
                        <a:ext uri="{9D8B030D-6E8A-4147-A177-3AD203B41FA5}">
                          <a16:colId xmlns:a16="http://schemas.microsoft.com/office/drawing/2014/main" val="3120696914"/>
                        </a:ext>
                      </a:extLst>
                    </a:gridCol>
                    <a:gridCol w="989280">
                      <a:extLst>
                        <a:ext uri="{9D8B030D-6E8A-4147-A177-3AD203B41FA5}">
                          <a16:colId xmlns:a16="http://schemas.microsoft.com/office/drawing/2014/main" val="2822149213"/>
                        </a:ext>
                      </a:extLst>
                    </a:gridCol>
                    <a:gridCol w="989280">
                      <a:extLst>
                        <a:ext uri="{9D8B030D-6E8A-4147-A177-3AD203B41FA5}">
                          <a16:colId xmlns:a16="http://schemas.microsoft.com/office/drawing/2014/main" val="2177875904"/>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347773408"/>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oMath>
                            </m:oMathPara>
                          </a14:m>
                          <a:endParaRPr lang="en-US" dirty="0"/>
                        </a:p>
                      </a:txBody>
                      <a:tcPr/>
                    </a:tc>
                    <a:tc>
                      <a:txBody>
                        <a:bodyPr/>
                        <a:lstStyle/>
                        <a:p>
                          <a:endParaRPr lang="en-US" dirty="0"/>
                        </a:p>
                      </a:txBody>
                      <a:tcPr/>
                    </a:tc>
                    <a:extLst>
                      <a:ext uri="{0D108BD9-81ED-4DB2-BD59-A6C34878D82A}">
                        <a16:rowId xmlns:a16="http://schemas.microsoft.com/office/drawing/2014/main" val="495558359"/>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oMath>
                            </m:oMathPara>
                          </a14:m>
                          <a:endParaRPr lang="en-US" dirty="0"/>
                        </a:p>
                      </a:txBody>
                      <a:tcPr/>
                    </a:tc>
                    <a:tc>
                      <a:txBody>
                        <a:bodyPr/>
                        <a:lstStyle/>
                        <a:p>
                          <a:endParaRPr lang="en-US" dirty="0"/>
                        </a:p>
                      </a:txBody>
                      <a:tcPr/>
                    </a:tc>
                    <a:extLst>
                      <a:ext uri="{0D108BD9-81ED-4DB2-BD59-A6C34878D82A}">
                        <a16:rowId xmlns:a16="http://schemas.microsoft.com/office/drawing/2014/main" val="241282140"/>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oMath>
                            </m:oMathPara>
                          </a14:m>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38855803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oMath>
                            </m:oMathPara>
                          </a14:m>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06147067"/>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oMath>
                            </m:oMathPara>
                          </a14:m>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82576878"/>
                      </a:ext>
                    </a:extLst>
                  </a:tr>
                </a:tbl>
              </a:graphicData>
            </a:graphic>
          </p:graphicFrame>
        </mc:Choice>
        <mc:Fallback xmlns="">
          <p:graphicFrame>
            <p:nvGraphicFramePr>
              <p:cNvPr id="4" name="Table 4">
                <a:extLst>
                  <a:ext uri="{FF2B5EF4-FFF2-40B4-BE49-F238E27FC236}">
                    <a16:creationId xmlns:a16="http://schemas.microsoft.com/office/drawing/2014/main" id="{EFF8C12E-6316-4E33-8D84-23F1F529CE84}"/>
                  </a:ext>
                </a:extLst>
              </p:cNvPr>
              <p:cNvGraphicFramePr>
                <a:graphicFrameLocks noGrp="1"/>
              </p:cNvGraphicFramePr>
              <p:nvPr>
                <p:extLst>
                  <p:ext uri="{D42A27DB-BD31-4B8C-83A1-F6EECF244321}">
                    <p14:modId xmlns:p14="http://schemas.microsoft.com/office/powerpoint/2010/main" val="152910199"/>
                  </p:ext>
                </p:extLst>
              </p:nvPr>
            </p:nvGraphicFramePr>
            <p:xfrm>
              <a:off x="722562" y="3429000"/>
              <a:ext cx="2967840" cy="2225040"/>
            </p:xfrm>
            <a:graphic>
              <a:graphicData uri="http://schemas.openxmlformats.org/drawingml/2006/table">
                <a:tbl>
                  <a:tblPr firstRow="1" bandRow="1">
                    <a:tableStyleId>{2D5ABB26-0587-4C30-8999-92F81FD0307C}</a:tableStyleId>
                  </a:tblPr>
                  <a:tblGrid>
                    <a:gridCol w="989280">
                      <a:extLst>
                        <a:ext uri="{9D8B030D-6E8A-4147-A177-3AD203B41FA5}">
                          <a16:colId xmlns:a16="http://schemas.microsoft.com/office/drawing/2014/main" val="3120696914"/>
                        </a:ext>
                      </a:extLst>
                    </a:gridCol>
                    <a:gridCol w="989280">
                      <a:extLst>
                        <a:ext uri="{9D8B030D-6E8A-4147-A177-3AD203B41FA5}">
                          <a16:colId xmlns:a16="http://schemas.microsoft.com/office/drawing/2014/main" val="2822149213"/>
                        </a:ext>
                      </a:extLst>
                    </a:gridCol>
                    <a:gridCol w="989280">
                      <a:extLst>
                        <a:ext uri="{9D8B030D-6E8A-4147-A177-3AD203B41FA5}">
                          <a16:colId xmlns:a16="http://schemas.microsoft.com/office/drawing/2014/main" val="2177875904"/>
                        </a:ext>
                      </a:extLst>
                    </a:gridCol>
                  </a:tblGrid>
                  <a:tr h="370840">
                    <a:tc>
                      <a:txBody>
                        <a:bodyPr/>
                        <a:lstStyle/>
                        <a:p>
                          <a:endParaRPr lang="en-US"/>
                        </a:p>
                      </a:txBody>
                      <a:tcPr>
                        <a:blipFill>
                          <a:blip r:embed="rId3"/>
                          <a:stretch>
                            <a:fillRect r="-199387" b="-518033"/>
                          </a:stretch>
                        </a:blipFill>
                      </a:tcPr>
                    </a:tc>
                    <a:tc>
                      <a:txBody>
                        <a:bodyPr/>
                        <a:lstStyle/>
                        <a:p>
                          <a:endParaRPr lang="en-US"/>
                        </a:p>
                      </a:txBody>
                      <a:tcPr>
                        <a:blipFill>
                          <a:blip r:embed="rId3"/>
                          <a:stretch>
                            <a:fillRect l="-100617" r="-100617" b="-518033"/>
                          </a:stretch>
                        </a:blipFill>
                      </a:tcPr>
                    </a:tc>
                    <a:tc>
                      <a:txBody>
                        <a:bodyPr/>
                        <a:lstStyle/>
                        <a:p>
                          <a:endParaRPr lang="en-US"/>
                        </a:p>
                      </a:txBody>
                      <a:tcPr>
                        <a:blipFill>
                          <a:blip r:embed="rId3"/>
                          <a:stretch>
                            <a:fillRect l="-199387" b="-518033"/>
                          </a:stretch>
                        </a:blipFill>
                      </a:tcPr>
                    </a:tc>
                    <a:extLst>
                      <a:ext uri="{0D108BD9-81ED-4DB2-BD59-A6C34878D82A}">
                        <a16:rowId xmlns:a16="http://schemas.microsoft.com/office/drawing/2014/main" val="3347773408"/>
                      </a:ext>
                    </a:extLst>
                  </a:tr>
                  <a:tr h="370840">
                    <a:tc>
                      <a:txBody>
                        <a:bodyPr/>
                        <a:lstStyle/>
                        <a:p>
                          <a:endParaRPr lang="en-US"/>
                        </a:p>
                      </a:txBody>
                      <a:tcPr>
                        <a:blipFill>
                          <a:blip r:embed="rId3"/>
                          <a:stretch>
                            <a:fillRect t="-100000" r="-199387" b="-418033"/>
                          </a:stretch>
                        </a:blipFill>
                      </a:tcPr>
                    </a:tc>
                    <a:tc>
                      <a:txBody>
                        <a:bodyPr/>
                        <a:lstStyle/>
                        <a:p>
                          <a:endParaRPr lang="en-US"/>
                        </a:p>
                      </a:txBody>
                      <a:tcPr>
                        <a:blipFill>
                          <a:blip r:embed="rId3"/>
                          <a:stretch>
                            <a:fillRect l="-100617" t="-100000" r="-100617" b="-418033"/>
                          </a:stretch>
                        </a:blipFill>
                      </a:tcPr>
                    </a:tc>
                    <a:tc>
                      <a:txBody>
                        <a:bodyPr/>
                        <a:lstStyle/>
                        <a:p>
                          <a:endParaRPr lang="en-US" dirty="0"/>
                        </a:p>
                      </a:txBody>
                      <a:tcPr/>
                    </a:tc>
                    <a:extLst>
                      <a:ext uri="{0D108BD9-81ED-4DB2-BD59-A6C34878D82A}">
                        <a16:rowId xmlns:a16="http://schemas.microsoft.com/office/drawing/2014/main" val="495558359"/>
                      </a:ext>
                    </a:extLst>
                  </a:tr>
                  <a:tr h="370840">
                    <a:tc>
                      <a:txBody>
                        <a:bodyPr/>
                        <a:lstStyle/>
                        <a:p>
                          <a:endParaRPr lang="en-US"/>
                        </a:p>
                      </a:txBody>
                      <a:tcPr>
                        <a:blipFill>
                          <a:blip r:embed="rId3"/>
                          <a:stretch>
                            <a:fillRect t="-200000" r="-199387" b="-318033"/>
                          </a:stretch>
                        </a:blipFill>
                      </a:tcPr>
                    </a:tc>
                    <a:tc>
                      <a:txBody>
                        <a:bodyPr/>
                        <a:lstStyle/>
                        <a:p>
                          <a:endParaRPr lang="en-US"/>
                        </a:p>
                      </a:txBody>
                      <a:tcPr>
                        <a:blipFill>
                          <a:blip r:embed="rId3"/>
                          <a:stretch>
                            <a:fillRect l="-100617" t="-200000" r="-100617" b="-318033"/>
                          </a:stretch>
                        </a:blipFill>
                      </a:tcPr>
                    </a:tc>
                    <a:tc>
                      <a:txBody>
                        <a:bodyPr/>
                        <a:lstStyle/>
                        <a:p>
                          <a:endParaRPr lang="en-US" dirty="0"/>
                        </a:p>
                      </a:txBody>
                      <a:tcPr/>
                    </a:tc>
                    <a:extLst>
                      <a:ext uri="{0D108BD9-81ED-4DB2-BD59-A6C34878D82A}">
                        <a16:rowId xmlns:a16="http://schemas.microsoft.com/office/drawing/2014/main" val="241282140"/>
                      </a:ext>
                    </a:extLst>
                  </a:tr>
                  <a:tr h="370840">
                    <a:tc>
                      <a:txBody>
                        <a:bodyPr/>
                        <a:lstStyle/>
                        <a:p>
                          <a:endParaRPr lang="en-US"/>
                        </a:p>
                      </a:txBody>
                      <a:tcPr>
                        <a:blipFill>
                          <a:blip r:embed="rId3"/>
                          <a:stretch>
                            <a:fillRect t="-300000" r="-199387" b="-218033"/>
                          </a:stretch>
                        </a:blipFill>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388558031"/>
                      </a:ext>
                    </a:extLst>
                  </a:tr>
                  <a:tr h="370840">
                    <a:tc>
                      <a:txBody>
                        <a:bodyPr/>
                        <a:lstStyle/>
                        <a:p>
                          <a:endParaRPr lang="en-US"/>
                        </a:p>
                      </a:txBody>
                      <a:tcPr>
                        <a:blipFill>
                          <a:blip r:embed="rId3"/>
                          <a:stretch>
                            <a:fillRect t="-400000" r="-199387" b="-118033"/>
                          </a:stretch>
                        </a:blipFill>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06147067"/>
                      </a:ext>
                    </a:extLst>
                  </a:tr>
                  <a:tr h="370840">
                    <a:tc>
                      <a:txBody>
                        <a:bodyPr/>
                        <a:lstStyle/>
                        <a:p>
                          <a:endParaRPr lang="en-US"/>
                        </a:p>
                      </a:txBody>
                      <a:tcPr>
                        <a:blipFill>
                          <a:blip r:embed="rId3"/>
                          <a:stretch>
                            <a:fillRect t="-500000" r="-199387" b="-18033"/>
                          </a:stretch>
                        </a:blipFill>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82576878"/>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D27456-02D3-4F36-892A-B923B28EC06D}"/>
                  </a:ext>
                </a:extLst>
              </p:cNvPr>
              <p:cNvSpPr txBox="1"/>
              <p:nvPr/>
            </p:nvSpPr>
            <p:spPr>
              <a:xfrm>
                <a:off x="4318388" y="5056632"/>
                <a:ext cx="2638607" cy="1045223"/>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=5</m:t>
                    </m:r>
                  </m:oMath>
                </a14:m>
                <a:r>
                  <a:rPr lang="en-US" b="0" dirty="0"/>
                  <a:t> </a:t>
                </a:r>
              </a:p>
              <a:p>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=3</m:t>
                    </m:r>
                  </m:oMath>
                </a14:m>
                <a:r>
                  <a:rPr lang="en-US" b="0" dirty="0"/>
                  <a:t> </a:t>
                </a:r>
              </a:p>
              <a:p>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5,3</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3!2!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120</m:t>
                        </m:r>
                      </m:num>
                      <m:den>
                        <m:r>
                          <a:rPr lang="en-US" b="0" i="1" smtClean="0">
                            <a:latin typeface="Cambria Math" panose="02040503050406030204" pitchFamily="18" charset="0"/>
                          </a:rPr>
                          <m:t>12</m:t>
                        </m:r>
                      </m:den>
                    </m:f>
                    <m:r>
                      <a:rPr lang="en-US" b="0" i="1" smtClean="0">
                        <a:latin typeface="Cambria Math" panose="02040503050406030204" pitchFamily="18" charset="0"/>
                      </a:rPr>
                      <m:t>=10</m:t>
                    </m:r>
                  </m:oMath>
                </a14:m>
                <a:r>
                  <a:rPr lang="en-US" dirty="0"/>
                  <a:t> </a:t>
                </a:r>
              </a:p>
            </p:txBody>
          </p:sp>
        </mc:Choice>
        <mc:Fallback xmlns="">
          <p:sp>
            <p:nvSpPr>
              <p:cNvPr id="5" name="TextBox 4">
                <a:extLst>
                  <a:ext uri="{FF2B5EF4-FFF2-40B4-BE49-F238E27FC236}">
                    <a16:creationId xmlns:a16="http://schemas.microsoft.com/office/drawing/2014/main" id="{94D27456-02D3-4F36-892A-B923B28EC06D}"/>
                  </a:ext>
                </a:extLst>
              </p:cNvPr>
              <p:cNvSpPr txBox="1">
                <a:spLocks noRot="1" noChangeAspect="1" noMove="1" noResize="1" noEditPoints="1" noAdjustHandles="1" noChangeArrowheads="1" noChangeShapeType="1" noTextEdit="1"/>
              </p:cNvSpPr>
              <p:nvPr/>
            </p:nvSpPr>
            <p:spPr>
              <a:xfrm>
                <a:off x="4318388" y="5056632"/>
                <a:ext cx="2638607" cy="1045223"/>
              </a:xfrm>
              <a:prstGeom prst="rect">
                <a:avLst/>
              </a:prstGeom>
              <a:blipFill>
                <a:blip r:embed="rId4"/>
                <a:stretch>
                  <a:fillRect b="-5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B0B1F00-025E-4862-A162-52ED16EE8732}"/>
                  </a:ext>
                </a:extLst>
              </p:cNvPr>
              <p:cNvSpPr/>
              <p:nvPr/>
            </p:nvSpPr>
            <p:spPr>
              <a:xfrm>
                <a:off x="8316286" y="0"/>
                <a:ext cx="3875714" cy="236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type m:val="noBar"/>
                              <m:ctrlPr>
                                <a:rPr lang="en-US" sz="2400" b="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𝑟</m:t>
                              </m:r>
                            </m:den>
                          </m:f>
                        </m:e>
                      </m:d>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m:t>
                          </m:r>
                        </m:num>
                        <m:den>
                          <m:r>
                            <a:rPr lang="en-US" sz="2400" b="0" i="1" smtClean="0">
                              <a:latin typeface="Cambria Math" panose="02040503050406030204" pitchFamily="18" charset="0"/>
                            </a:rPr>
                            <m:t>𝑟</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 </m:t>
                          </m:r>
                        </m:den>
                      </m:f>
                    </m:oMath>
                  </m:oMathPara>
                </a14:m>
                <a:endParaRPr lang="en-US" sz="2400" dirty="0"/>
              </a:p>
              <a:p>
                <a:pPr algn="ctr"/>
                <a:endParaRPr lang="en-US" sz="2400" dirty="0"/>
              </a:p>
              <a:p>
                <a:pPr algn="ctr"/>
                <a:r>
                  <a:rPr lang="en-US" sz="2400" dirty="0"/>
                  <a:t>"</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choose</m:t>
                    </m:r>
                    <m:r>
                      <a:rPr lang="en-US" sz="2400" b="0" i="1" smtClean="0">
                        <a:latin typeface="Cambria Math" panose="02040503050406030204" pitchFamily="18" charset="0"/>
                      </a:rPr>
                      <m:t> </m:t>
                    </m:r>
                    <m:r>
                      <a:rPr lang="en-US" sz="2400" b="0" i="1" smtClean="0">
                        <a:latin typeface="Cambria Math" panose="02040503050406030204" pitchFamily="18" charset="0"/>
                      </a:rPr>
                      <m:t>𝑟</m:t>
                    </m:r>
                    <m:r>
                      <a:rPr lang="en-US" sz="2400" b="0" i="1" smtClean="0">
                        <a:latin typeface="Cambria Math" panose="02040503050406030204" pitchFamily="18" charset="0"/>
                      </a:rPr>
                      <m:t>"</m:t>
                    </m:r>
                  </m:oMath>
                </a14:m>
                <a:endParaRPr lang="en-US" sz="2400" dirty="0"/>
              </a:p>
            </p:txBody>
          </p:sp>
        </mc:Choice>
        <mc:Fallback xmlns="">
          <p:sp>
            <p:nvSpPr>
              <p:cNvPr id="6" name="Rectangle 5">
                <a:extLst>
                  <a:ext uri="{FF2B5EF4-FFF2-40B4-BE49-F238E27FC236}">
                    <a16:creationId xmlns:a16="http://schemas.microsoft.com/office/drawing/2014/main" id="{EB0B1F00-025E-4862-A162-52ED16EE8732}"/>
                  </a:ext>
                </a:extLst>
              </p:cNvPr>
              <p:cNvSpPr>
                <a:spLocks noRot="1" noChangeAspect="1" noMove="1" noResize="1" noEditPoints="1" noAdjustHandles="1" noChangeArrowheads="1" noChangeShapeType="1" noTextEdit="1"/>
              </p:cNvSpPr>
              <p:nvPr/>
            </p:nvSpPr>
            <p:spPr>
              <a:xfrm>
                <a:off x="8316286" y="0"/>
                <a:ext cx="3875714" cy="236358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9868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stronaut holding an object">
            <a:extLst>
              <a:ext uri="{FF2B5EF4-FFF2-40B4-BE49-F238E27FC236}">
                <a16:creationId xmlns:a16="http://schemas.microsoft.com/office/drawing/2014/main" id="{0A0BA010-82E3-4232-9E6E-295A9229B86B}"/>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6807"/>
            <a:ext cx="12192000" cy="6858000"/>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E85036-4B2F-4BAB-9425-24303C06BA6D}"/>
                  </a:ext>
                </a:extLst>
              </p:cNvPr>
              <p:cNvSpPr>
                <a:spLocks noGrp="1"/>
              </p:cNvSpPr>
              <p:nvPr>
                <p:ph idx="1"/>
              </p:nvPr>
            </p:nvSpPr>
            <p:spPr>
              <a:xfrm>
                <a:off x="645130" y="396240"/>
                <a:ext cx="9404723" cy="5852160"/>
              </a:xfrm>
            </p:spPr>
            <p:txBody>
              <a:bodyPr/>
              <a:lstStyle/>
              <a:p>
                <a:pPr marL="0" indent="0">
                  <a:buNone/>
                </a:pPr>
                <a:endParaRPr lang="en-US" dirty="0"/>
              </a:p>
              <a:p>
                <a:pPr marL="0" indent="0">
                  <a:buNone/>
                </a:pPr>
                <a:r>
                  <a:rPr lang="en-US" dirty="0"/>
                  <a:t>A group of 30 people have been trained as astronauts for the first mission to Mars. How many ways are there to select a crew of 6 people (assuming all 30 people are interchangeable)?</a:t>
                </a:r>
              </a:p>
              <a:p>
                <a:endParaRPr lang="en-US" dirty="0"/>
              </a:p>
              <a:p>
                <a:endParaRPr lang="en-US" dirty="0"/>
              </a:p>
              <a:p>
                <a:pPr marL="0" indent="0">
                  <a:buNone/>
                </a:pPr>
                <a:r>
                  <a:rPr lang="en-US" dirty="0"/>
                  <a:t>This is the same thing as the number of subsets of 6 elements from a set of 30 elements. Since order does not matter, we use Combinations.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30,6</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f>
                            <m:fPr>
                              <m:type m:val="noBar"/>
                              <m:ctrlPr>
                                <a:rPr lang="en-US" b="0" i="1" smtClean="0">
                                  <a:latin typeface="Cambria Math" panose="02040503050406030204" pitchFamily="18" charset="0"/>
                                </a:rPr>
                              </m:ctrlPr>
                            </m:fPr>
                            <m:num>
                              <m:r>
                                <a:rPr lang="en-US" b="0" i="1" smtClean="0">
                                  <a:latin typeface="Cambria Math" panose="02040503050406030204" pitchFamily="18" charset="0"/>
                                </a:rPr>
                                <m:t>30</m:t>
                              </m:r>
                            </m:num>
                            <m:den>
                              <m:r>
                                <a:rPr lang="en-US" b="0" i="1" smtClean="0">
                                  <a:latin typeface="Cambria Math" panose="02040503050406030204" pitchFamily="18" charset="0"/>
                                </a:rPr>
                                <m:t>6</m:t>
                              </m:r>
                            </m:den>
                          </m:f>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30!</m:t>
                          </m:r>
                        </m:num>
                        <m:den>
                          <m:r>
                            <a:rPr lang="en-US" b="0" i="1" smtClean="0">
                              <a:latin typeface="Cambria Math" panose="02040503050406030204" pitchFamily="18" charset="0"/>
                            </a:rPr>
                            <m:t>6!24!</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30</m:t>
                          </m:r>
                          <m:r>
                            <a:rPr lang="en-US" b="0" i="1" smtClean="0">
                              <a:latin typeface="Cambria Math" panose="02040503050406030204" pitchFamily="18" charset="0"/>
                              <a:ea typeface="Cambria Math" panose="02040503050406030204" pitchFamily="18" charset="0"/>
                            </a:rPr>
                            <m:t>∙29∙28∙27∙26∙25</m:t>
                          </m:r>
                        </m:num>
                        <m:den>
                          <m:r>
                            <a:rPr lang="en-US" b="0" i="1" smtClean="0">
                              <a:latin typeface="Cambria Math" panose="02040503050406030204" pitchFamily="18" charset="0"/>
                            </a:rPr>
                            <m:t>6∙5∙4∙3∙2∙1</m:t>
                          </m:r>
                        </m:den>
                      </m:f>
                      <m:r>
                        <a:rPr lang="en-US" b="0" i="1" smtClean="0">
                          <a:latin typeface="Cambria Math" panose="02040503050406030204" pitchFamily="18" charset="0"/>
                        </a:rPr>
                        <m:t>=593,775</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7E85036-4B2F-4BAB-9425-24303C06BA6D}"/>
                  </a:ext>
                </a:extLst>
              </p:cNvPr>
              <p:cNvSpPr>
                <a:spLocks noGrp="1" noRot="1" noChangeAspect="1" noMove="1" noResize="1" noEditPoints="1" noAdjustHandles="1" noChangeArrowheads="1" noChangeShapeType="1" noTextEdit="1"/>
              </p:cNvSpPr>
              <p:nvPr>
                <p:ph idx="1"/>
              </p:nvPr>
            </p:nvSpPr>
            <p:spPr>
              <a:xfrm>
                <a:off x="645130" y="396240"/>
                <a:ext cx="9404723" cy="5852160"/>
              </a:xfrm>
              <a:blipFill>
                <a:blip r:embed="rId3"/>
                <a:stretch>
                  <a:fillRect l="-713" r="-13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EA5EF65-209D-4E88-A3D0-890A22B95850}"/>
              </a:ext>
            </a:extLst>
          </p:cNvPr>
          <p:cNvSpPr txBox="1"/>
          <p:nvPr/>
        </p:nvSpPr>
        <p:spPr>
          <a:xfrm>
            <a:off x="0" y="6620361"/>
            <a:ext cx="5168403" cy="230832"/>
          </a:xfrm>
          <a:prstGeom prst="rect">
            <a:avLst/>
          </a:prstGeom>
          <a:noFill/>
        </p:spPr>
        <p:txBody>
          <a:bodyPr wrap="none" rtlCol="0">
            <a:spAutoFit/>
          </a:bodyPr>
          <a:lstStyle/>
          <a:p>
            <a:r>
              <a:rPr lang="en-US" sz="900" dirty="0"/>
              <a:t>Rosen, Kenneth. </a:t>
            </a:r>
            <a:r>
              <a:rPr lang="en-US" sz="900" i="1" dirty="0"/>
              <a:t>Discrete Mathematics and Its Applications, 7th Edition</a:t>
            </a:r>
            <a:r>
              <a:rPr lang="en-US" sz="900" dirty="0"/>
              <a:t>. McGraw-Hill, 2012</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839DCF-D1B9-4BDC-A5A4-0C9C473069F7}"/>
                  </a:ext>
                </a:extLst>
              </p:cNvPr>
              <p:cNvSpPr txBox="1"/>
              <p:nvPr/>
            </p:nvSpPr>
            <p:spPr>
              <a:xfrm>
                <a:off x="10049853" y="1285303"/>
                <a:ext cx="1991360" cy="5261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1400" b="0" i="1" smtClean="0">
                              <a:latin typeface="Cambria Math" panose="02040503050406030204" pitchFamily="18" charset="0"/>
                            </a:rPr>
                          </m:ctrlPr>
                        </m:dPr>
                        <m:e>
                          <m:f>
                            <m:fPr>
                              <m:type m:val="noBar"/>
                              <m:ctrlPr>
                                <a:rPr lang="en-US" sz="1400" b="0" i="1" smtClean="0">
                                  <a:latin typeface="Cambria Math" panose="02040503050406030204" pitchFamily="18" charset="0"/>
                                </a:rPr>
                              </m:ctrlPr>
                            </m:fPr>
                            <m:num>
                              <m:r>
                                <a:rPr lang="en-US" sz="1400" b="0" i="1" smtClean="0">
                                  <a:latin typeface="Cambria Math" panose="02040503050406030204" pitchFamily="18" charset="0"/>
                                </a:rPr>
                                <m:t>𝑛</m:t>
                              </m:r>
                            </m:num>
                            <m:den>
                              <m:r>
                                <a:rPr lang="en-US" sz="1400" b="0" i="1" smtClean="0">
                                  <a:latin typeface="Cambria Math" panose="02040503050406030204" pitchFamily="18" charset="0"/>
                                </a:rPr>
                                <m:t>𝑟</m:t>
                              </m:r>
                            </m:den>
                          </m:f>
                        </m:e>
                      </m:d>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𝑛</m:t>
                          </m:r>
                          <m:r>
                            <a:rPr lang="en-US" sz="1400" b="0" i="1" smtClean="0">
                              <a:latin typeface="Cambria Math" panose="02040503050406030204" pitchFamily="18" charset="0"/>
                            </a:rPr>
                            <m:t>!</m:t>
                          </m:r>
                        </m:num>
                        <m:den>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𝑟</m:t>
                              </m:r>
                            </m:e>
                          </m:d>
                          <m:r>
                            <a:rPr lang="en-US" sz="1400" b="0" i="1" smtClean="0">
                              <a:latin typeface="Cambria Math" panose="02040503050406030204" pitchFamily="18" charset="0"/>
                            </a:rPr>
                            <m:t>! </m:t>
                          </m:r>
                        </m:den>
                      </m:f>
                    </m:oMath>
                  </m:oMathPara>
                </a14:m>
                <a:endParaRPr lang="en-US" sz="1400" dirty="0"/>
              </a:p>
            </p:txBody>
          </p:sp>
        </mc:Choice>
        <mc:Fallback xmlns="">
          <p:sp>
            <p:nvSpPr>
              <p:cNvPr id="6" name="TextBox 5">
                <a:extLst>
                  <a:ext uri="{FF2B5EF4-FFF2-40B4-BE49-F238E27FC236}">
                    <a16:creationId xmlns:a16="http://schemas.microsoft.com/office/drawing/2014/main" id="{8D839DCF-D1B9-4BDC-A5A4-0C9C473069F7}"/>
                  </a:ext>
                </a:extLst>
              </p:cNvPr>
              <p:cNvSpPr txBox="1">
                <a:spLocks noRot="1" noChangeAspect="1" noMove="1" noResize="1" noEditPoints="1" noAdjustHandles="1" noChangeArrowheads="1" noChangeShapeType="1" noTextEdit="1"/>
              </p:cNvSpPr>
              <p:nvPr/>
            </p:nvSpPr>
            <p:spPr>
              <a:xfrm>
                <a:off x="10049853" y="1285303"/>
                <a:ext cx="1991360" cy="52610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CDEB29E-4C5C-408B-8DDB-A13AF60F620E}"/>
                  </a:ext>
                </a:extLst>
              </p:cNvPr>
              <p:cNvSpPr txBox="1"/>
              <p:nvPr/>
            </p:nvSpPr>
            <p:spPr>
              <a:xfrm>
                <a:off x="1529993" y="4337878"/>
                <a:ext cx="612154" cy="5666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i="1" smtClean="0">
                                  <a:latin typeface="Cambria Math" panose="02040503050406030204" pitchFamily="18" charset="0"/>
                                </a:rPr>
                                <m:t>𝑛</m:t>
                              </m:r>
                            </m:num>
                            <m:den>
                              <m:r>
                                <a:rPr lang="en-US" i="1" smtClean="0">
                                  <a:latin typeface="Cambria Math" panose="02040503050406030204" pitchFamily="18" charset="0"/>
                                </a:rPr>
                                <m:t>𝑘</m:t>
                              </m:r>
                            </m:den>
                          </m:f>
                        </m:e>
                      </m:d>
                    </m:oMath>
                  </m:oMathPara>
                </a14:m>
                <a:endParaRPr lang="en-US" dirty="0"/>
              </a:p>
            </p:txBody>
          </p:sp>
        </mc:Choice>
        <mc:Fallback xmlns="">
          <p:sp>
            <p:nvSpPr>
              <p:cNvPr id="7" name="TextBox 6">
                <a:extLst>
                  <a:ext uri="{FF2B5EF4-FFF2-40B4-BE49-F238E27FC236}">
                    <a16:creationId xmlns:a16="http://schemas.microsoft.com/office/drawing/2014/main" id="{6CDEB29E-4C5C-408B-8DDB-A13AF60F620E}"/>
                  </a:ext>
                </a:extLst>
              </p:cNvPr>
              <p:cNvSpPr txBox="1">
                <a:spLocks noRot="1" noChangeAspect="1" noMove="1" noResize="1" noEditPoints="1" noAdjustHandles="1" noChangeArrowheads="1" noChangeShapeType="1" noTextEdit="1"/>
              </p:cNvSpPr>
              <p:nvPr/>
            </p:nvSpPr>
            <p:spPr>
              <a:xfrm>
                <a:off x="1529993" y="4337878"/>
                <a:ext cx="612154" cy="566694"/>
              </a:xfrm>
              <a:prstGeom prst="rect">
                <a:avLst/>
              </a:prstGeom>
              <a:blipFill>
                <a:blip r:embed="rId5"/>
                <a:stretch>
                  <a:fillRect b="-4348"/>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C174CD2B-1E62-0C54-E99E-FFAD0E64E7D6}"/>
              </a:ext>
            </a:extLst>
          </p:cNvPr>
          <p:cNvSpPr txBox="1"/>
          <p:nvPr/>
        </p:nvSpPr>
        <p:spPr>
          <a:xfrm>
            <a:off x="9710057" y="6366445"/>
            <a:ext cx="955711" cy="369332"/>
          </a:xfrm>
          <a:prstGeom prst="rect">
            <a:avLst/>
          </a:prstGeom>
          <a:noFill/>
        </p:spPr>
        <p:txBody>
          <a:bodyPr wrap="none" rtlCol="0">
            <a:spAutoFit/>
          </a:bodyPr>
          <a:lstStyle/>
          <a:p>
            <a:r>
              <a:rPr lang="en-US" dirty="0">
                <a:hlinkClick r:id="rId6"/>
              </a:rPr>
              <a:t>Python</a:t>
            </a:r>
            <a:endParaRPr lang="en-US" dirty="0"/>
          </a:p>
        </p:txBody>
      </p:sp>
    </p:spTree>
    <p:extLst>
      <p:ext uri="{BB962C8B-B14F-4D97-AF65-F5344CB8AC3E}">
        <p14:creationId xmlns:p14="http://schemas.microsoft.com/office/powerpoint/2010/main" val="234917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D406F-7D10-490C-8B80-8FBEAFB121F2}"/>
              </a:ext>
            </a:extLst>
          </p:cNvPr>
          <p:cNvSpPr>
            <a:spLocks noGrp="1"/>
          </p:cNvSpPr>
          <p:nvPr>
            <p:ph type="title"/>
          </p:nvPr>
        </p:nvSpPr>
        <p:spPr/>
        <p:txBody>
          <a:bodyPr/>
          <a:lstStyle/>
          <a:p>
            <a:r>
              <a:rPr lang="en-US" dirty="0"/>
              <a:t>Jury Duty Time!</a:t>
            </a:r>
          </a:p>
        </p:txBody>
      </p:sp>
      <p:sp>
        <p:nvSpPr>
          <p:cNvPr id="864" name="Imagine it is determined that the ideal jury consists of 5 men and 7 women. There are 18 men and 16 women in the jury pool.…"/>
          <p:cNvSpPr txBox="1">
            <a:spLocks noGrp="1"/>
          </p:cNvSpPr>
          <p:nvPr>
            <p:ph idx="1"/>
          </p:nvPr>
        </p:nvSpPr>
        <p:spPr>
          <a:prstGeom prst="rect">
            <a:avLst/>
          </a:prstGeom>
        </p:spPr>
        <p:txBody>
          <a:bodyPr>
            <a:normAutofit/>
          </a:bodyPr>
          <a:lstStyle/>
          <a:p>
            <a:pPr marL="0" indent="0" defTabSz="242342">
              <a:buNone/>
              <a:defRPr sz="3539"/>
            </a:pPr>
            <a:r>
              <a:rPr lang="en-US" sz="2400" dirty="0"/>
              <a:t>Imagine it is determined that the ideal jury consists of 5 men and 7 women. There are 18 men and 16 women in the jury pool.</a:t>
            </a:r>
          </a:p>
          <a:p>
            <a:pPr marL="0" indent="0" defTabSz="242342">
              <a:buNone/>
              <a:defRPr sz="3539"/>
            </a:pPr>
            <a:endParaRPr lang="en-US" sz="2400" dirty="0"/>
          </a:p>
          <a:p>
            <a:pPr marL="0" indent="0" defTabSz="242342">
              <a:buNone/>
              <a:defRPr sz="3539"/>
            </a:pPr>
            <a:r>
              <a:rPr lang="en-US" sz="2400" dirty="0"/>
              <a:t>How many possible juries are there? </a:t>
            </a:r>
          </a:p>
          <a:p>
            <a:pPr defTabSz="242342">
              <a:defRPr sz="3539"/>
            </a:pPr>
            <a:endParaRPr sz="2400" dirty="0"/>
          </a:p>
        </p:txBody>
      </p:sp>
      <mc:AlternateContent xmlns:mc="http://schemas.openxmlformats.org/markup-compatibility/2006" xmlns:a14="http://schemas.microsoft.com/office/drawing/2010/main">
        <mc:Choice Requires="a14">
          <p:sp>
            <p:nvSpPr>
              <p:cNvPr id="865" name="Equation"/>
              <p:cNvSpPr txBox="1"/>
              <p:nvPr/>
            </p:nvSpPr>
            <p:spPr>
              <a:xfrm>
                <a:off x="10634743" y="1578544"/>
                <a:ext cx="1217128" cy="399148"/>
              </a:xfrm>
              <a:prstGeom prst="rect">
                <a:avLst/>
              </a:prstGeom>
              <a:ln w="12700">
                <a:miter lim="400000"/>
              </a:ln>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d>
                        <m:dPr>
                          <m:ctrlPr>
                            <a:rPr lang="ar-AE" sz="1266" i="1" smtClean="0">
                              <a:solidFill>
                                <a:srgbClr val="FEFEFE"/>
                              </a:solidFill>
                              <a:latin typeface="Cambria Math" panose="02040503050406030204" pitchFamily="18" charset="0"/>
                            </a:rPr>
                          </m:ctrlPr>
                        </m:dPr>
                        <m:e>
                          <m:f>
                            <m:fPr>
                              <m:type m:val="noBar"/>
                              <m:ctrlPr>
                                <a:rPr lang="ar-AE" sz="1266" i="1">
                                  <a:solidFill>
                                    <a:srgbClr val="FEFEFE"/>
                                  </a:solidFill>
                                  <a:latin typeface="Cambria Math" panose="02040503050406030204" pitchFamily="18" charset="0"/>
                                </a:rPr>
                              </m:ctrlPr>
                            </m:fPr>
                            <m:num>
                              <m:r>
                                <a:rPr lang="ar-AE" sz="1266" i="1">
                                  <a:solidFill>
                                    <a:srgbClr val="FEFEFE"/>
                                  </a:solidFill>
                                  <a:latin typeface="Cambria Math" panose="02040503050406030204" pitchFamily="18" charset="0"/>
                                </a:rPr>
                                <m:t>𝑛</m:t>
                              </m:r>
                            </m:num>
                            <m:den>
                              <m:r>
                                <a:rPr lang="ar-AE" sz="1266" b="0" i="1" smtClean="0">
                                  <a:solidFill>
                                    <a:srgbClr val="FEFEFE"/>
                                  </a:solidFill>
                                  <a:latin typeface="Cambria Math" panose="02040503050406030204" pitchFamily="18" charset="0"/>
                                </a:rPr>
                                <m:t>𝑟</m:t>
                              </m:r>
                            </m:den>
                          </m:f>
                        </m:e>
                      </m:d>
                      <m:r>
                        <a:rPr lang="ar-AE" sz="1266" i="1">
                          <a:solidFill>
                            <a:srgbClr val="FEFEFE"/>
                          </a:solidFill>
                          <a:latin typeface="Cambria Math" panose="02040503050406030204" pitchFamily="18" charset="0"/>
                        </a:rPr>
                        <m:t>=</m:t>
                      </m:r>
                      <m:f>
                        <m:fPr>
                          <m:ctrlPr>
                            <a:rPr lang="ar-AE" sz="1266" i="1">
                              <a:solidFill>
                                <a:srgbClr val="FEFEFE"/>
                              </a:solidFill>
                              <a:latin typeface="Cambria Math" panose="02040503050406030204" pitchFamily="18" charset="0"/>
                            </a:rPr>
                          </m:ctrlPr>
                        </m:fPr>
                        <m:num>
                          <m:r>
                            <a:rPr lang="ar-AE" sz="1266" i="1">
                              <a:solidFill>
                                <a:srgbClr val="FEFEFE"/>
                              </a:solidFill>
                              <a:latin typeface="Cambria Math" panose="02040503050406030204" pitchFamily="18" charset="0"/>
                            </a:rPr>
                            <m:t>𝑛</m:t>
                          </m:r>
                          <m:r>
                            <a:rPr lang="ar-AE" sz="1266" i="1">
                              <a:solidFill>
                                <a:srgbClr val="FEFEFE"/>
                              </a:solidFill>
                              <a:latin typeface="Cambria Math" panose="02040503050406030204" pitchFamily="18" charset="0"/>
                            </a:rPr>
                            <m:t>!</m:t>
                          </m:r>
                        </m:num>
                        <m:den>
                          <m:r>
                            <a:rPr lang="en-US" sz="1266" b="0" i="1" smtClean="0">
                              <a:solidFill>
                                <a:srgbClr val="FEFEFE"/>
                              </a:solidFill>
                              <a:latin typeface="Cambria Math" panose="02040503050406030204" pitchFamily="18" charset="0"/>
                            </a:rPr>
                            <m:t>𝑟</m:t>
                          </m:r>
                          <m:r>
                            <a:rPr lang="ar-AE" sz="1266" i="1">
                              <a:solidFill>
                                <a:srgbClr val="FEFEFE"/>
                              </a:solidFill>
                              <a:latin typeface="Cambria Math" panose="02040503050406030204" pitchFamily="18" charset="0"/>
                            </a:rPr>
                            <m:t>!(</m:t>
                          </m:r>
                          <m:r>
                            <a:rPr lang="ar-AE" sz="1266" i="1">
                              <a:solidFill>
                                <a:srgbClr val="FEFEFE"/>
                              </a:solidFill>
                              <a:latin typeface="Cambria Math" panose="02040503050406030204" pitchFamily="18" charset="0"/>
                            </a:rPr>
                            <m:t>𝑛</m:t>
                          </m:r>
                          <m:r>
                            <a:rPr lang="ar-AE" sz="1266" i="1">
                              <a:solidFill>
                                <a:srgbClr val="FEFEFE"/>
                              </a:solidFill>
                              <a:latin typeface="Cambria Math" panose="02040503050406030204" pitchFamily="18" charset="0"/>
                            </a:rPr>
                            <m:t>−</m:t>
                          </m:r>
                          <m:r>
                            <a:rPr lang="en-US" sz="1266" b="0" i="1" smtClean="0">
                              <a:solidFill>
                                <a:srgbClr val="FEFEFE"/>
                              </a:solidFill>
                              <a:latin typeface="Cambria Math" panose="02040503050406030204" pitchFamily="18" charset="0"/>
                            </a:rPr>
                            <m:t>𝑟</m:t>
                          </m:r>
                          <m:r>
                            <a:rPr lang="ar-AE" sz="1266" i="1">
                              <a:solidFill>
                                <a:srgbClr val="FEFEFE"/>
                              </a:solidFill>
                              <a:latin typeface="Cambria Math" panose="02040503050406030204" pitchFamily="18" charset="0"/>
                            </a:rPr>
                            <m:t>)!</m:t>
                          </m:r>
                        </m:den>
                      </m:f>
                    </m:oMath>
                  </m:oMathPara>
                </a14:m>
                <a:endParaRPr sz="1266" dirty="0">
                  <a:solidFill>
                    <a:srgbClr val="FFFFFF"/>
                  </a:solidFill>
                </a:endParaRPr>
              </a:p>
            </p:txBody>
          </p:sp>
        </mc:Choice>
        <mc:Fallback xmlns="">
          <p:sp>
            <p:nvSpPr>
              <p:cNvPr id="865" name="Equation"/>
              <p:cNvSpPr txBox="1">
                <a:spLocks noRot="1" noChangeAspect="1" noMove="1" noResize="1" noEditPoints="1" noAdjustHandles="1" noChangeArrowheads="1" noChangeShapeType="1" noTextEdit="1"/>
              </p:cNvSpPr>
              <p:nvPr/>
            </p:nvSpPr>
            <p:spPr>
              <a:xfrm>
                <a:off x="10634743" y="1578544"/>
                <a:ext cx="1217128" cy="399148"/>
              </a:xfrm>
              <a:prstGeom prst="rect">
                <a:avLst/>
              </a:prstGeom>
              <a:blipFill>
                <a:blip r:embed="rId2"/>
                <a:stretch>
                  <a:fillRect t="-1538" r="-2010" b="-16923"/>
                </a:stretch>
              </a:blipFill>
              <a:ln w="12700">
                <a:miter lim="400000"/>
              </a:ln>
            </p:spPr>
            <p:txBody>
              <a:bodyPr/>
              <a:lstStyle/>
              <a:p>
                <a:r>
                  <a:rPr lang="en-US">
                    <a:noFill/>
                  </a:rPr>
                  <a:t> </a:t>
                </a:r>
              </a:p>
            </p:txBody>
          </p:sp>
        </mc:Fallback>
      </mc:AlternateContent>
      <p:sp>
        <p:nvSpPr>
          <p:cNvPr id="866" name="98,017,920"/>
          <p:cNvSpPr txBox="1"/>
          <p:nvPr/>
        </p:nvSpPr>
        <p:spPr>
          <a:xfrm>
            <a:off x="6705600" y="4282707"/>
            <a:ext cx="1861087" cy="5030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800" dirty="0"/>
              <a:t>98</a:t>
            </a:r>
            <a:r>
              <a:rPr lang="en-US" sz="2800" dirty="0"/>
              <a:t>,</a:t>
            </a:r>
            <a:r>
              <a:rPr sz="2800" dirty="0"/>
              <a:t>017</a:t>
            </a:r>
            <a:r>
              <a:rPr lang="en-US" sz="2800" dirty="0"/>
              <a:t>,</a:t>
            </a:r>
            <a:r>
              <a:rPr sz="2800" dirty="0"/>
              <a:t>92</a:t>
            </a:r>
            <a:r>
              <a:rPr lang="en-US" sz="2800" dirty="0"/>
              <a:t>0</a:t>
            </a:r>
            <a:endParaRPr sz="2800" dirty="0"/>
          </a:p>
        </p:txBody>
      </p:sp>
      <mc:AlternateContent xmlns:mc="http://schemas.openxmlformats.org/markup-compatibility/2006" xmlns:a14="http://schemas.microsoft.com/office/drawing/2010/main">
        <mc:Choice Requires="a14">
          <p:sp>
            <p:nvSpPr>
              <p:cNvPr id="867" name="Equation"/>
              <p:cNvSpPr txBox="1"/>
              <p:nvPr/>
            </p:nvSpPr>
            <p:spPr>
              <a:xfrm>
                <a:off x="645130" y="4144882"/>
                <a:ext cx="1581587" cy="775725"/>
              </a:xfrm>
              <a:prstGeom prst="rect">
                <a:avLst/>
              </a:prstGeom>
              <a:ln w="12700">
                <a:miter lim="400000"/>
              </a:ln>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d>
                        <m:dPr>
                          <m:ctrlPr>
                            <a:rPr lang="ar-AE" sz="2953" i="1" smtClean="0">
                              <a:solidFill>
                                <a:srgbClr val="FEFEFE"/>
                              </a:solidFill>
                              <a:latin typeface="Cambria Math" panose="02040503050406030204" pitchFamily="18" charset="0"/>
                            </a:rPr>
                          </m:ctrlPr>
                        </m:dPr>
                        <m:e>
                          <m:f>
                            <m:fPr>
                              <m:type m:val="noBar"/>
                              <m:ctrlPr>
                                <a:rPr lang="ar-AE" sz="2953" i="1">
                                  <a:solidFill>
                                    <a:srgbClr val="FEFEFE"/>
                                  </a:solidFill>
                                  <a:latin typeface="Cambria Math" panose="02040503050406030204" pitchFamily="18" charset="0"/>
                                </a:rPr>
                              </m:ctrlPr>
                            </m:fPr>
                            <m:num>
                              <m:r>
                                <a:rPr lang="ar-AE" sz="2953" i="1">
                                  <a:solidFill>
                                    <a:srgbClr val="FEFEFE"/>
                                  </a:solidFill>
                                  <a:latin typeface="Cambria Math" panose="02040503050406030204" pitchFamily="18" charset="0"/>
                                </a:rPr>
                                <m:t>𝑚</m:t>
                              </m:r>
                            </m:num>
                            <m:den>
                              <m:r>
                                <a:rPr lang="ar-AE" sz="2953" b="0" i="1" smtClean="0">
                                  <a:solidFill>
                                    <a:srgbClr val="FEFEFE"/>
                                  </a:solidFill>
                                  <a:latin typeface="Cambria Math" panose="02040503050406030204" pitchFamily="18" charset="0"/>
                                </a:rPr>
                                <m:t>𝑟</m:t>
                              </m:r>
                            </m:den>
                          </m:f>
                        </m:e>
                      </m:d>
                      <m:d>
                        <m:dPr>
                          <m:ctrlPr>
                            <a:rPr lang="ar-AE" sz="2953" i="1">
                              <a:solidFill>
                                <a:srgbClr val="FEFEFE"/>
                              </a:solidFill>
                              <a:latin typeface="Cambria Math" panose="02040503050406030204" pitchFamily="18" charset="0"/>
                            </a:rPr>
                          </m:ctrlPr>
                        </m:dPr>
                        <m:e>
                          <m:f>
                            <m:fPr>
                              <m:type m:val="noBar"/>
                              <m:ctrlPr>
                                <a:rPr lang="ar-AE" sz="2953" i="1">
                                  <a:solidFill>
                                    <a:srgbClr val="FEFEFE"/>
                                  </a:solidFill>
                                  <a:latin typeface="Cambria Math" panose="02040503050406030204" pitchFamily="18" charset="0"/>
                                </a:rPr>
                              </m:ctrlPr>
                            </m:fPr>
                            <m:num>
                              <m:r>
                                <a:rPr lang="ar-AE" sz="2953" i="1">
                                  <a:solidFill>
                                    <a:srgbClr val="FEFEFE"/>
                                  </a:solidFill>
                                  <a:latin typeface="Cambria Math" panose="02040503050406030204" pitchFamily="18" charset="0"/>
                                </a:rPr>
                                <m:t>𝑤</m:t>
                              </m:r>
                            </m:num>
                            <m:den>
                              <m:r>
                                <a:rPr lang="en-US" sz="2953" b="0" i="1" smtClean="0">
                                  <a:solidFill>
                                    <a:srgbClr val="FEFEFE"/>
                                  </a:solidFill>
                                  <a:latin typeface="Cambria Math" panose="02040503050406030204" pitchFamily="18" charset="0"/>
                                </a:rPr>
                                <m:t>𝑠</m:t>
                              </m:r>
                            </m:den>
                          </m:f>
                        </m:e>
                      </m:d>
                    </m:oMath>
                  </m:oMathPara>
                </a14:m>
                <a:endParaRPr sz="2953" dirty="0">
                  <a:solidFill>
                    <a:srgbClr val="FFFFFF"/>
                  </a:solidFill>
                </a:endParaRPr>
              </a:p>
            </p:txBody>
          </p:sp>
        </mc:Choice>
        <mc:Fallback xmlns="">
          <p:sp>
            <p:nvSpPr>
              <p:cNvPr id="867" name="Equation"/>
              <p:cNvSpPr txBox="1">
                <a:spLocks noRot="1" noChangeAspect="1" noMove="1" noResize="1" noEditPoints="1" noAdjustHandles="1" noChangeArrowheads="1" noChangeShapeType="1" noTextEdit="1"/>
              </p:cNvSpPr>
              <p:nvPr/>
            </p:nvSpPr>
            <p:spPr>
              <a:xfrm>
                <a:off x="645130" y="4144882"/>
                <a:ext cx="1581587" cy="775725"/>
              </a:xfrm>
              <a:prstGeom prst="rect">
                <a:avLst/>
              </a:prstGeom>
              <a:blipFill>
                <a:blip r:embed="rId3"/>
                <a:stretch>
                  <a:fillRect/>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Equation">
                <a:extLst>
                  <a:ext uri="{FF2B5EF4-FFF2-40B4-BE49-F238E27FC236}">
                    <a16:creationId xmlns:a16="http://schemas.microsoft.com/office/drawing/2014/main" id="{5CE64DBA-4305-4F86-8017-C0E7380F5579}"/>
                  </a:ext>
                </a:extLst>
              </p:cNvPr>
              <p:cNvSpPr txBox="1"/>
              <p:nvPr/>
            </p:nvSpPr>
            <p:spPr>
              <a:xfrm>
                <a:off x="3256251" y="4144882"/>
                <a:ext cx="1600230" cy="829843"/>
              </a:xfrm>
              <a:prstGeom prst="rect">
                <a:avLst/>
              </a:prstGeom>
              <a:ln w="12700">
                <a:miter lim="400000"/>
              </a:ln>
            </p:spPr>
            <p:txBody>
              <a:bodyPr wrap="squar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d>
                        <m:dPr>
                          <m:ctrlPr>
                            <a:rPr lang="ar-AE" sz="2400" i="1" smtClean="0">
                              <a:solidFill>
                                <a:srgbClr val="FEFEFE"/>
                              </a:solidFill>
                              <a:latin typeface="Cambria Math" panose="02040503050406030204" pitchFamily="18" charset="0"/>
                            </a:rPr>
                          </m:ctrlPr>
                        </m:dPr>
                        <m:e>
                          <m:f>
                            <m:fPr>
                              <m:type m:val="noBar"/>
                              <m:ctrlPr>
                                <a:rPr lang="ar-AE" sz="2400" i="1">
                                  <a:solidFill>
                                    <a:srgbClr val="FEFEFE"/>
                                  </a:solidFill>
                                  <a:latin typeface="Cambria Math" panose="02040503050406030204" pitchFamily="18" charset="0"/>
                                </a:rPr>
                              </m:ctrlPr>
                            </m:fPr>
                            <m:num>
                              <m:r>
                                <a:rPr lang="ar-AE" sz="2400" b="0" i="1" smtClean="0">
                                  <a:solidFill>
                                    <a:srgbClr val="FEFEFE"/>
                                  </a:solidFill>
                                  <a:latin typeface="Cambria Math" panose="02040503050406030204" pitchFamily="18" charset="0"/>
                                </a:rPr>
                                <m:t>1</m:t>
                              </m:r>
                              <m:r>
                                <a:rPr lang="en-US" sz="2400" b="0" i="1" smtClean="0">
                                  <a:solidFill>
                                    <a:srgbClr val="FEFEFE"/>
                                  </a:solidFill>
                                  <a:latin typeface="Cambria Math" panose="02040503050406030204" pitchFamily="18" charset="0"/>
                                </a:rPr>
                                <m:t>8</m:t>
                              </m:r>
                            </m:num>
                            <m:den>
                              <m:r>
                                <a:rPr lang="en-US" sz="2400" b="0" i="1" smtClean="0">
                                  <a:solidFill>
                                    <a:srgbClr val="FEFEFE"/>
                                  </a:solidFill>
                                  <a:latin typeface="Cambria Math" panose="02040503050406030204" pitchFamily="18" charset="0"/>
                                </a:rPr>
                                <m:t>5</m:t>
                              </m:r>
                            </m:den>
                          </m:f>
                        </m:e>
                      </m:d>
                      <m:d>
                        <m:dPr>
                          <m:ctrlPr>
                            <a:rPr lang="ar-AE" sz="2400" i="1">
                              <a:solidFill>
                                <a:srgbClr val="FEFEFE"/>
                              </a:solidFill>
                              <a:latin typeface="Cambria Math" panose="02040503050406030204" pitchFamily="18" charset="0"/>
                            </a:rPr>
                          </m:ctrlPr>
                        </m:dPr>
                        <m:e>
                          <m:f>
                            <m:fPr>
                              <m:type m:val="noBar"/>
                              <m:ctrlPr>
                                <a:rPr lang="ar-AE" sz="2400" i="1">
                                  <a:solidFill>
                                    <a:srgbClr val="FEFEFE"/>
                                  </a:solidFill>
                                  <a:latin typeface="Cambria Math" panose="02040503050406030204" pitchFamily="18" charset="0"/>
                                </a:rPr>
                              </m:ctrlPr>
                            </m:fPr>
                            <m:num>
                              <m:r>
                                <a:rPr lang="en-US" sz="2400" b="0" i="1" smtClean="0">
                                  <a:solidFill>
                                    <a:srgbClr val="FEFEFE"/>
                                  </a:solidFill>
                                  <a:latin typeface="Cambria Math" panose="02040503050406030204" pitchFamily="18" charset="0"/>
                                </a:rPr>
                                <m:t>16</m:t>
                              </m:r>
                            </m:num>
                            <m:den>
                              <m:r>
                                <a:rPr lang="en-US" sz="2400" b="0" i="1" smtClean="0">
                                  <a:solidFill>
                                    <a:srgbClr val="FEFEFE"/>
                                  </a:solidFill>
                                  <a:latin typeface="Cambria Math" panose="02040503050406030204" pitchFamily="18" charset="0"/>
                                </a:rPr>
                                <m:t>7</m:t>
                              </m:r>
                            </m:den>
                          </m:f>
                        </m:e>
                      </m:d>
                    </m:oMath>
                  </m:oMathPara>
                </a14:m>
                <a:endParaRPr sz="2400" dirty="0">
                  <a:solidFill>
                    <a:srgbClr val="FFFFFF"/>
                  </a:solidFill>
                </a:endParaRPr>
              </a:p>
            </p:txBody>
          </p:sp>
        </mc:Choice>
        <mc:Fallback xmlns="">
          <p:sp>
            <p:nvSpPr>
              <p:cNvPr id="9" name="Equation">
                <a:extLst>
                  <a:ext uri="{FF2B5EF4-FFF2-40B4-BE49-F238E27FC236}">
                    <a16:creationId xmlns:a16="http://schemas.microsoft.com/office/drawing/2014/main" id="{5CE64DBA-4305-4F86-8017-C0E7380F5579}"/>
                  </a:ext>
                </a:extLst>
              </p:cNvPr>
              <p:cNvSpPr txBox="1">
                <a:spLocks noRot="1" noChangeAspect="1" noMove="1" noResize="1" noEditPoints="1" noAdjustHandles="1" noChangeArrowheads="1" noChangeShapeType="1" noTextEdit="1"/>
              </p:cNvSpPr>
              <p:nvPr/>
            </p:nvSpPr>
            <p:spPr>
              <a:xfrm>
                <a:off x="3256251" y="4144882"/>
                <a:ext cx="1600230" cy="829843"/>
              </a:xfrm>
              <a:prstGeom prst="rect">
                <a:avLst/>
              </a:prstGeom>
              <a:blipFill>
                <a:blip r:embed="rId4"/>
                <a:stretch>
                  <a:fillRect/>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ECFD3C9-C8FB-4E22-9520-6AB78CF392CA}"/>
                  </a:ext>
                </a:extLst>
              </p:cNvPr>
              <p:cNvSpPr txBox="1"/>
              <p:nvPr/>
            </p:nvSpPr>
            <p:spPr>
              <a:xfrm>
                <a:off x="477795" y="5584477"/>
                <a:ext cx="4112023" cy="6183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18!</m:t>
                          </m:r>
                        </m:num>
                        <m:den>
                          <m:r>
                            <a:rPr lang="en-US" b="0" i="1" smtClean="0">
                              <a:latin typeface="Cambria Math" panose="02040503050406030204" pitchFamily="18" charset="0"/>
                            </a:rPr>
                            <m:t>5!13!</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18∗17∗16∗15∗14</m:t>
                          </m:r>
                        </m:num>
                        <m:den>
                          <m:r>
                            <a:rPr lang="en-US" b="0" i="1" smtClean="0">
                              <a:latin typeface="Cambria Math" panose="02040503050406030204" pitchFamily="18" charset="0"/>
                            </a:rPr>
                            <m:t>5∗4∗3∗2∗1</m:t>
                          </m:r>
                        </m:den>
                      </m:f>
                      <m:r>
                        <a:rPr lang="en-US" b="0" i="1" smtClean="0">
                          <a:latin typeface="Cambria Math" panose="02040503050406030204" pitchFamily="18" charset="0"/>
                        </a:rPr>
                        <m:t>=8568</m:t>
                      </m:r>
                    </m:oMath>
                  </m:oMathPara>
                </a14:m>
                <a:endParaRPr lang="en-US" dirty="0"/>
              </a:p>
            </p:txBody>
          </p:sp>
        </mc:Choice>
        <mc:Fallback xmlns="">
          <p:sp>
            <p:nvSpPr>
              <p:cNvPr id="3" name="TextBox 2">
                <a:extLst>
                  <a:ext uri="{FF2B5EF4-FFF2-40B4-BE49-F238E27FC236}">
                    <a16:creationId xmlns:a16="http://schemas.microsoft.com/office/drawing/2014/main" id="{DECFD3C9-C8FB-4E22-9520-6AB78CF392CA}"/>
                  </a:ext>
                </a:extLst>
              </p:cNvPr>
              <p:cNvSpPr txBox="1">
                <a:spLocks noRot="1" noChangeAspect="1" noMove="1" noResize="1" noEditPoints="1" noAdjustHandles="1" noChangeArrowheads="1" noChangeShapeType="1" noTextEdit="1"/>
              </p:cNvSpPr>
              <p:nvPr/>
            </p:nvSpPr>
            <p:spPr>
              <a:xfrm>
                <a:off x="477795" y="5584477"/>
                <a:ext cx="4112023" cy="61837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3B1A56D-3905-4893-A73C-E26449450E1D}"/>
                  </a:ext>
                </a:extLst>
              </p:cNvPr>
              <p:cNvSpPr txBox="1"/>
              <p:nvPr/>
            </p:nvSpPr>
            <p:spPr>
              <a:xfrm>
                <a:off x="5047018" y="5605661"/>
                <a:ext cx="5054589" cy="6183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7!9!</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16∗15∗14∗13∗12∗11∗10</m:t>
                          </m:r>
                        </m:num>
                        <m:den>
                          <m:r>
                            <a:rPr lang="en-US" b="0" i="1" smtClean="0">
                              <a:latin typeface="Cambria Math" panose="02040503050406030204" pitchFamily="18" charset="0"/>
                            </a:rPr>
                            <m:t>7∗6∗5∗4∗3∗2∗1</m:t>
                          </m:r>
                        </m:den>
                      </m:f>
                      <m:r>
                        <a:rPr lang="en-US" b="0" i="1" smtClean="0">
                          <a:latin typeface="Cambria Math" panose="02040503050406030204" pitchFamily="18" charset="0"/>
                        </a:rPr>
                        <m:t>=11440</m:t>
                      </m:r>
                    </m:oMath>
                  </m:oMathPara>
                </a14:m>
                <a:endParaRPr lang="en-US" dirty="0"/>
              </a:p>
            </p:txBody>
          </p:sp>
        </mc:Choice>
        <mc:Fallback xmlns="">
          <p:sp>
            <p:nvSpPr>
              <p:cNvPr id="11" name="TextBox 10">
                <a:extLst>
                  <a:ext uri="{FF2B5EF4-FFF2-40B4-BE49-F238E27FC236}">
                    <a16:creationId xmlns:a16="http://schemas.microsoft.com/office/drawing/2014/main" id="{43B1A56D-3905-4893-A73C-E26449450E1D}"/>
                  </a:ext>
                </a:extLst>
              </p:cNvPr>
              <p:cNvSpPr txBox="1">
                <a:spLocks noRot="1" noChangeAspect="1" noMove="1" noResize="1" noEditPoints="1" noAdjustHandles="1" noChangeArrowheads="1" noChangeShapeType="1" noTextEdit="1"/>
              </p:cNvSpPr>
              <p:nvPr/>
            </p:nvSpPr>
            <p:spPr>
              <a:xfrm>
                <a:off x="5047018" y="5605661"/>
                <a:ext cx="5054589" cy="618374"/>
              </a:xfrm>
              <a:prstGeom prst="rect">
                <a:avLst/>
              </a:prstGeom>
              <a:blipFill>
                <a:blip r:embed="rId6"/>
                <a:stretch>
                  <a:fillRect/>
                </a:stretch>
              </a:blipFill>
            </p:spPr>
            <p:txBody>
              <a:bodyPr/>
              <a:lstStyle/>
              <a:p>
                <a:r>
                  <a:rPr lang="en-US">
                    <a:noFill/>
                  </a:rPr>
                  <a:t> </a:t>
                </a:r>
              </a:p>
            </p:txBody>
          </p:sp>
        </mc:Fallback>
      </mc:AlternateContent>
      <p:pic>
        <p:nvPicPr>
          <p:cNvPr id="12" name="Image" descr="Image">
            <a:extLst>
              <a:ext uri="{FF2B5EF4-FFF2-40B4-BE49-F238E27FC236}">
                <a16:creationId xmlns:a16="http://schemas.microsoft.com/office/drawing/2014/main" id="{C8C6097A-342B-4D52-A515-B584AE0E6BFC}"/>
              </a:ext>
            </a:extLst>
          </p:cNvPr>
          <p:cNvPicPr>
            <a:picLocks noChangeAspect="1"/>
          </p:cNvPicPr>
          <p:nvPr/>
        </p:nvPicPr>
        <p:blipFill>
          <a:blip r:embed="rId7"/>
          <a:srcRect t="2972" b="15918"/>
          <a:stretch>
            <a:fillRect/>
          </a:stretch>
        </p:blipFill>
        <p:spPr>
          <a:xfrm>
            <a:off x="5331737" y="273230"/>
            <a:ext cx="2747725" cy="1253610"/>
          </a:xfrm>
          <a:prstGeom prst="rect">
            <a:avLst/>
          </a:prstGeom>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867"/>
                                        </p:tgtEl>
                                        <p:attrNameLst>
                                          <p:attrName>style.visibility</p:attrName>
                                        </p:attrNameLst>
                                      </p:cBhvr>
                                      <p:to>
                                        <p:strVal val="visible"/>
                                      </p:to>
                                    </p:set>
                                    <p:animEffect transition="in" filter="fade">
                                      <p:cBhvr>
                                        <p:cTn id="7" dur="500"/>
                                        <p:tgtEl>
                                          <p:spTgt spid="8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0" nodeType="clickEffect">
                                  <p:stCondLst>
                                    <p:cond delay="0"/>
                                  </p:stCondLst>
                                  <p:iterate>
                                    <p:tmAbs val="0"/>
                                  </p:iterate>
                                  <p:childTnLst>
                                    <p:set>
                                      <p:cBhvr>
                                        <p:cTn id="11" fill="hold"/>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iterate>
                                    <p:tmAbs val="0"/>
                                  </p:iterate>
                                  <p:childTnLst>
                                    <p:set>
                                      <p:cBhvr>
                                        <p:cTn id="24" fill="hold"/>
                                        <p:tgtEl>
                                          <p:spTgt spid="866"/>
                                        </p:tgtEl>
                                        <p:attrNameLst>
                                          <p:attrName>style.visibility</p:attrName>
                                        </p:attrNameLst>
                                      </p:cBhvr>
                                      <p:to>
                                        <p:strVal val="visible"/>
                                      </p:to>
                                    </p:set>
                                    <p:anim calcmode="lin" valueType="num">
                                      <p:cBhvr>
                                        <p:cTn id="25" dur="1500" fill="hold"/>
                                        <p:tgtEl>
                                          <p:spTgt spid="866"/>
                                        </p:tgtEl>
                                        <p:attrNameLst>
                                          <p:attrName>ppt_x</p:attrName>
                                        </p:attrNameLst>
                                      </p:cBhvr>
                                      <p:tavLst>
                                        <p:tav tm="0">
                                          <p:val>
                                            <p:strVal val="#ppt_x"/>
                                          </p:val>
                                        </p:tav>
                                        <p:tav tm="100000">
                                          <p:val>
                                            <p:strVal val="#ppt_x"/>
                                          </p:val>
                                        </p:tav>
                                      </p:tavLst>
                                    </p:anim>
                                    <p:anim calcmode="lin" valueType="num">
                                      <p:cBhvr>
                                        <p:cTn id="26" dur="1500" fill="hold"/>
                                        <p:tgtEl>
                                          <p:spTgt spid="86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6" grpId="0" animBg="1" advAuto="0"/>
      <p:bldP spid="867" grpId="0" animBg="1" advAuto="0"/>
      <p:bldP spid="9" grpId="0" animBg="1" advAuto="0"/>
      <p:bldP spid="3"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73340-E1A5-2D33-4D57-2A858604D977}"/>
              </a:ext>
            </a:extLst>
          </p:cNvPr>
          <p:cNvSpPr>
            <a:spLocks noGrp="1"/>
          </p:cNvSpPr>
          <p:nvPr>
            <p:ph type="title"/>
          </p:nvPr>
        </p:nvSpPr>
        <p:spPr/>
        <p:txBody>
          <a:bodyPr/>
          <a:lstStyle/>
          <a:p>
            <a:r>
              <a:rPr lang="en-US" dirty="0"/>
              <a:t>Homework Review / Exam Review</a:t>
            </a:r>
          </a:p>
        </p:txBody>
      </p:sp>
      <p:sp>
        <p:nvSpPr>
          <p:cNvPr id="3" name="Content Placeholder 2">
            <a:extLst>
              <a:ext uri="{FF2B5EF4-FFF2-40B4-BE49-F238E27FC236}">
                <a16:creationId xmlns:a16="http://schemas.microsoft.com/office/drawing/2014/main" id="{40FF18DB-52D2-0FDF-7A43-A1B55D0AA359}"/>
              </a:ext>
            </a:extLst>
          </p:cNvPr>
          <p:cNvSpPr>
            <a:spLocks noGrp="1"/>
          </p:cNvSpPr>
          <p:nvPr>
            <p:ph idx="1"/>
          </p:nvPr>
        </p:nvSpPr>
        <p:spPr/>
        <p:txBody>
          <a:bodyPr/>
          <a:lstStyle/>
          <a:p>
            <a:r>
              <a:rPr lang="en-US" dirty="0"/>
              <a:t>Take a few moments to share your solutions to 9.7 and 9.8</a:t>
            </a:r>
          </a:p>
          <a:p>
            <a:r>
              <a:rPr lang="en-US" dirty="0"/>
              <a:t>Review Exam #2 and discuss any you have questions about</a:t>
            </a:r>
          </a:p>
          <a:p>
            <a:endParaRPr lang="en-US" dirty="0"/>
          </a:p>
        </p:txBody>
      </p:sp>
    </p:spTree>
    <p:extLst>
      <p:ext uri="{BB962C8B-B14F-4D97-AF65-F5344CB8AC3E}">
        <p14:creationId xmlns:p14="http://schemas.microsoft.com/office/powerpoint/2010/main" val="4207932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C6D0B-CD1E-EC0E-0F18-8FBB1288C4D5}"/>
              </a:ext>
            </a:extLst>
          </p:cNvPr>
          <p:cNvSpPr>
            <a:spLocks noGrp="1"/>
          </p:cNvSpPr>
          <p:nvPr>
            <p:ph type="title"/>
          </p:nvPr>
        </p:nvSpPr>
        <p:spPr/>
        <p:txBody>
          <a:bodyPr/>
          <a:lstStyle/>
          <a:p>
            <a:r>
              <a:rPr lang="en-US" dirty="0"/>
              <a:t>10.4.2: Counting telephone numbers.</a:t>
            </a:r>
          </a:p>
        </p:txBody>
      </p:sp>
      <p:sp>
        <p:nvSpPr>
          <p:cNvPr id="3" name="Content Placeholder 2">
            <a:extLst>
              <a:ext uri="{FF2B5EF4-FFF2-40B4-BE49-F238E27FC236}">
                <a16:creationId xmlns:a16="http://schemas.microsoft.com/office/drawing/2014/main" id="{121C815A-B353-1211-77D8-F7E659FA618E}"/>
              </a:ext>
            </a:extLst>
          </p:cNvPr>
          <p:cNvSpPr>
            <a:spLocks noGrp="1"/>
          </p:cNvSpPr>
          <p:nvPr>
            <p:ph idx="1"/>
          </p:nvPr>
        </p:nvSpPr>
        <p:spPr/>
        <p:txBody>
          <a:bodyPr>
            <a:normAutofit fontScale="92500" lnSpcReduction="10000"/>
          </a:bodyPr>
          <a:lstStyle/>
          <a:p>
            <a:r>
              <a:rPr lang="en-US" dirty="0"/>
              <a:t>At a certain university in the U.S., all phone numbers are 7-digits long and start with either 824 or 825. </a:t>
            </a:r>
          </a:p>
          <a:p>
            <a:r>
              <a:rPr lang="en-US" dirty="0"/>
              <a:t>(a) How many different phone numbers are possible? </a:t>
            </a:r>
          </a:p>
          <a:p>
            <a:pPr lvl="1"/>
            <a:r>
              <a:rPr lang="en-US" dirty="0"/>
              <a:t>There are two choices for the first three digits (824 or 825). Each of the remaining 4 digits can be any one of the ten digits, so there are 10</a:t>
            </a:r>
            <a:r>
              <a:rPr lang="en-US" baseline="30000" dirty="0"/>
              <a:t>4</a:t>
            </a:r>
            <a:r>
              <a:rPr lang="en-US" dirty="0"/>
              <a:t> ways to pick the last four digits. The total number of 7-digit phone numbers that start with 824 or 825 is 2·10</a:t>
            </a:r>
            <a:r>
              <a:rPr lang="en-US" baseline="30000" dirty="0"/>
              <a:t>4</a:t>
            </a:r>
            <a:r>
              <a:rPr lang="en-US" dirty="0"/>
              <a:t>. </a:t>
            </a:r>
          </a:p>
          <a:p>
            <a:r>
              <a:rPr lang="en-US" dirty="0"/>
              <a:t>(b) How many different phone numbers are there in which the last four digits are all different? </a:t>
            </a:r>
          </a:p>
          <a:p>
            <a:pPr lvl="1"/>
            <a:r>
              <a:rPr lang="en-US" dirty="0"/>
              <a:t>There are two choices for the first three digits (824 or 825). In selecting the remaining 4 digits, 4 digits are selected from a set of 10 with no repetitions, so there are P(10, 4) choices. The total number of 7-digit phone numbers that start with 824 or 825 and have no repeated digits among the last four digits is 2·P(10, 4). </a:t>
            </a:r>
          </a:p>
          <a:p>
            <a:endParaRPr lang="en-US" dirty="0"/>
          </a:p>
        </p:txBody>
      </p:sp>
    </p:spTree>
    <p:extLst>
      <p:ext uri="{BB962C8B-B14F-4D97-AF65-F5344CB8AC3E}">
        <p14:creationId xmlns:p14="http://schemas.microsoft.com/office/powerpoint/2010/main" val="268337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42855-9025-9AB5-AD1B-713CF110D8EA}"/>
              </a:ext>
            </a:extLst>
          </p:cNvPr>
          <p:cNvSpPr>
            <a:spLocks noGrp="1"/>
          </p:cNvSpPr>
          <p:nvPr>
            <p:ph type="title"/>
          </p:nvPr>
        </p:nvSpPr>
        <p:spPr/>
        <p:txBody>
          <a:bodyPr/>
          <a:lstStyle/>
          <a:p>
            <a:r>
              <a:rPr lang="en-US" dirty="0"/>
              <a:t>10.4.3: Lining up club members for a photo.</a:t>
            </a:r>
          </a:p>
        </p:txBody>
      </p:sp>
      <p:sp>
        <p:nvSpPr>
          <p:cNvPr id="3" name="Content Placeholder 2">
            <a:extLst>
              <a:ext uri="{FF2B5EF4-FFF2-40B4-BE49-F238E27FC236}">
                <a16:creationId xmlns:a16="http://schemas.microsoft.com/office/drawing/2014/main" id="{DCB7336D-AE1A-926C-06BC-D3683F38AA7D}"/>
              </a:ext>
            </a:extLst>
          </p:cNvPr>
          <p:cNvSpPr>
            <a:spLocks noGrp="1"/>
          </p:cNvSpPr>
          <p:nvPr>
            <p:ph idx="1"/>
          </p:nvPr>
        </p:nvSpPr>
        <p:spPr>
          <a:xfrm>
            <a:off x="838200" y="1825624"/>
            <a:ext cx="10515600" cy="5032375"/>
          </a:xfrm>
        </p:spPr>
        <p:txBody>
          <a:bodyPr>
            <a:normAutofit fontScale="70000" lnSpcReduction="20000"/>
          </a:bodyPr>
          <a:lstStyle/>
          <a:p>
            <a:r>
              <a:rPr lang="en-US" dirty="0"/>
              <a:t>Ten members of a club are lining up in a row for a photograph. The club has one president, one VP, one secretary, and one treasurer. </a:t>
            </a:r>
          </a:p>
          <a:p>
            <a:r>
              <a:rPr lang="en-US" dirty="0"/>
              <a:t>(a) How many ways are there to line up the ten people? </a:t>
            </a:r>
          </a:p>
          <a:p>
            <a:pPr lvl="1"/>
            <a:r>
              <a:rPr lang="en-US" dirty="0"/>
              <a:t>A line-up of the ten people is just a permutation of ten distinct items/people. There are 10! ways to order ten people. </a:t>
            </a:r>
          </a:p>
          <a:p>
            <a:r>
              <a:rPr lang="en-US" dirty="0"/>
              <a:t>(b) How many ways are there to line up the ten people if the VP must be beside the president in the photo? </a:t>
            </a:r>
          </a:p>
          <a:p>
            <a:pPr lvl="1"/>
            <a:r>
              <a:rPr lang="en-US" dirty="0"/>
              <a:t>Decide whether the VP is to the left or the right of the president (two choices). Now, for each choice, find an ordering of the 9 items, where the 9 items consist of the 8 people in the club besides the president and VP and the unit consisting of the president and VP stuck together. There are 9! ways to permute 9 distinct items. Therefore the number of ways to line up the ten people so that the VP is beside the president is 2·9!. </a:t>
            </a:r>
          </a:p>
          <a:p>
            <a:r>
              <a:rPr lang="en-US" dirty="0"/>
              <a:t>(c) How many ways are there to line up the ten people if the president must be next to the secretary and the VP must be next to the treasurer? </a:t>
            </a:r>
          </a:p>
          <a:p>
            <a:pPr lvl="1"/>
            <a:r>
              <a:rPr lang="en-US" dirty="0"/>
              <a:t>Decide whether the president is to the left or the right of the secretary (two choices). Once that decision is made, the president and secretary will be stuck together. Decide whether the VP is to the left or the right of the treasurer (two choices). Once that decision is made, the VP and treasurer will be stuck together. Now find an ordering of the 8 items, where the 8 items consist of the president/secretary unit, the VP/treasurer unit and the other 6 members of the club. There are 8! ways to permute 8 distinct items. Therefore the number of ways to line up the ten people with the president next to the secretary and the VP next to the treasurer is 2·2·8!. </a:t>
            </a:r>
          </a:p>
          <a:p>
            <a:endParaRPr lang="en-US" dirty="0"/>
          </a:p>
        </p:txBody>
      </p:sp>
      <p:sp>
        <p:nvSpPr>
          <p:cNvPr id="4" name="TextBox 3">
            <a:extLst>
              <a:ext uri="{FF2B5EF4-FFF2-40B4-BE49-F238E27FC236}">
                <a16:creationId xmlns:a16="http://schemas.microsoft.com/office/drawing/2014/main" id="{D94586CA-A803-E7FB-2F36-F4CF9F6111A5}"/>
              </a:ext>
            </a:extLst>
          </p:cNvPr>
          <p:cNvSpPr txBox="1"/>
          <p:nvPr/>
        </p:nvSpPr>
        <p:spPr>
          <a:xfrm>
            <a:off x="3921551" y="180459"/>
            <a:ext cx="3752246" cy="646331"/>
          </a:xfrm>
          <a:prstGeom prst="rect">
            <a:avLst/>
          </a:prstGeom>
          <a:noFill/>
        </p:spPr>
        <p:txBody>
          <a:bodyPr wrap="none" rtlCol="0">
            <a:spAutoFit/>
          </a:bodyPr>
          <a:lstStyle/>
          <a:p>
            <a:r>
              <a:rPr lang="en-US" dirty="0"/>
              <a:t>How to set up the problem? Not solve</a:t>
            </a:r>
          </a:p>
          <a:p>
            <a:r>
              <a:rPr lang="en-US" dirty="0"/>
              <a:t>Permutation or Combinations</a:t>
            </a:r>
          </a:p>
        </p:txBody>
      </p:sp>
    </p:spTree>
    <p:extLst>
      <p:ext uri="{BB962C8B-B14F-4D97-AF65-F5344CB8AC3E}">
        <p14:creationId xmlns:p14="http://schemas.microsoft.com/office/powerpoint/2010/main" val="328338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3A2E8-4056-D3F2-795B-C3D87D01DB5A}"/>
              </a:ext>
            </a:extLst>
          </p:cNvPr>
          <p:cNvSpPr>
            <a:spLocks noGrp="1"/>
          </p:cNvSpPr>
          <p:nvPr>
            <p:ph type="title"/>
          </p:nvPr>
        </p:nvSpPr>
        <p:spPr/>
        <p:txBody>
          <a:bodyPr/>
          <a:lstStyle/>
          <a:p>
            <a:r>
              <a:rPr lang="en-US" dirty="0"/>
              <a:t>10.5.1: Mapping permutations to subsets.</a:t>
            </a:r>
          </a:p>
        </p:txBody>
      </p:sp>
      <p:sp>
        <p:nvSpPr>
          <p:cNvPr id="3" name="Content Placeholder 2">
            <a:extLst>
              <a:ext uri="{FF2B5EF4-FFF2-40B4-BE49-F238E27FC236}">
                <a16:creationId xmlns:a16="http://schemas.microsoft.com/office/drawing/2014/main" id="{A9F4B6DD-1F41-2F31-9E87-22305CDC457E}"/>
              </a:ext>
            </a:extLst>
          </p:cNvPr>
          <p:cNvSpPr>
            <a:spLocks noGrp="1"/>
          </p:cNvSpPr>
          <p:nvPr>
            <p:ph idx="1"/>
          </p:nvPr>
        </p:nvSpPr>
        <p:spPr/>
        <p:txBody>
          <a:bodyPr>
            <a:normAutofit lnSpcReduction="10000"/>
          </a:bodyPr>
          <a:lstStyle/>
          <a:p>
            <a:r>
              <a:rPr lang="en-US" dirty="0"/>
              <a:t>Consider a function f that maps 5-permutations from the set S = {1, …, 20} to 5-subsets from S. The function takes a 5-permutation and creates an unordered set whose elements are the five numbers included in the permutation. </a:t>
            </a:r>
          </a:p>
          <a:p>
            <a:r>
              <a:rPr lang="en-US" dirty="0"/>
              <a:t>(a) What is the value of f on input (12, 1, 3, 15, 9)? </a:t>
            </a:r>
          </a:p>
          <a:p>
            <a:pPr lvl="1"/>
            <a:r>
              <a:rPr lang="en-US" dirty="0"/>
              <a:t>{1, 3, 9, 12, 15} </a:t>
            </a:r>
          </a:p>
          <a:p>
            <a:r>
              <a:rPr lang="en-US" dirty="0"/>
              <a:t>(b) Is (12, 3, 12, 4, 19) a 5-permutation? Why or why not? </a:t>
            </a:r>
          </a:p>
          <a:p>
            <a:pPr lvl="1"/>
            <a:r>
              <a:rPr lang="en-US" dirty="0"/>
              <a:t>No because 12 appears twice. </a:t>
            </a:r>
          </a:p>
          <a:p>
            <a:r>
              <a:rPr lang="en-US" dirty="0"/>
              <a:t>(c) How many permutations are mapped onto the subset {12, 3, 13, 4, 19}? </a:t>
            </a:r>
          </a:p>
          <a:p>
            <a:pPr lvl="1"/>
            <a:r>
              <a:rPr lang="en-US" dirty="0"/>
              <a:t>5! because there are 5! ways to order the elements in {12, 3, 13, 4, 19}. </a:t>
            </a:r>
          </a:p>
          <a:p>
            <a:endParaRPr lang="en-US" b="1" dirty="0"/>
          </a:p>
        </p:txBody>
      </p:sp>
    </p:spTree>
    <p:extLst>
      <p:ext uri="{BB962C8B-B14F-4D97-AF65-F5344CB8AC3E}">
        <p14:creationId xmlns:p14="http://schemas.microsoft.com/office/powerpoint/2010/main" val="1565601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C67ED-68D0-726D-34F7-D44F5A7FF6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3B1FCD-7475-DCA0-FBB9-12A461507CE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9EAECBF-EE2E-122E-19B5-C334803213E1}"/>
              </a:ext>
            </a:extLst>
          </p:cNvPr>
          <p:cNvPicPr>
            <a:picLocks noChangeAspect="1"/>
          </p:cNvPicPr>
          <p:nvPr/>
        </p:nvPicPr>
        <p:blipFill>
          <a:blip r:embed="rId2"/>
          <a:stretch>
            <a:fillRect/>
          </a:stretch>
        </p:blipFill>
        <p:spPr>
          <a:xfrm>
            <a:off x="838200" y="365125"/>
            <a:ext cx="10515600" cy="6256115"/>
          </a:xfrm>
          <a:prstGeom prst="rect">
            <a:avLst/>
          </a:prstGeom>
        </p:spPr>
      </p:pic>
      <p:sp>
        <p:nvSpPr>
          <p:cNvPr id="5" name="Rectangle 4">
            <a:extLst>
              <a:ext uri="{FF2B5EF4-FFF2-40B4-BE49-F238E27FC236}">
                <a16:creationId xmlns:a16="http://schemas.microsoft.com/office/drawing/2014/main" id="{C025ED01-D5CE-FCD1-037F-873755CEF83D}"/>
              </a:ext>
            </a:extLst>
          </p:cNvPr>
          <p:cNvSpPr/>
          <p:nvPr/>
        </p:nvSpPr>
        <p:spPr>
          <a:xfrm>
            <a:off x="0" y="1690688"/>
            <a:ext cx="12192000" cy="91396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710241-9E9F-DF6D-D3B9-733E8093AA68}"/>
              </a:ext>
            </a:extLst>
          </p:cNvPr>
          <p:cNvSpPr/>
          <p:nvPr/>
        </p:nvSpPr>
        <p:spPr>
          <a:xfrm>
            <a:off x="0" y="2939269"/>
            <a:ext cx="12192000" cy="91396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b="1" dirty="0"/>
          </a:p>
        </p:txBody>
      </p:sp>
      <p:sp>
        <p:nvSpPr>
          <p:cNvPr id="7" name="Rectangle 6">
            <a:extLst>
              <a:ext uri="{FF2B5EF4-FFF2-40B4-BE49-F238E27FC236}">
                <a16:creationId xmlns:a16="http://schemas.microsoft.com/office/drawing/2014/main" id="{F44B2C76-FD64-7791-77B7-21A59AE95D50}"/>
              </a:ext>
            </a:extLst>
          </p:cNvPr>
          <p:cNvSpPr/>
          <p:nvPr/>
        </p:nvSpPr>
        <p:spPr>
          <a:xfrm>
            <a:off x="0" y="4187851"/>
            <a:ext cx="12192000" cy="7859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EFFFEDE-A800-47F8-0E87-CFDFED38DAA5}"/>
              </a:ext>
            </a:extLst>
          </p:cNvPr>
          <p:cNvSpPr/>
          <p:nvPr/>
        </p:nvSpPr>
        <p:spPr>
          <a:xfrm>
            <a:off x="0" y="5472770"/>
            <a:ext cx="12192000" cy="142625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779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10" fill="hold" grpId="0"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strVal val="ppt_h"/>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7" presetClass="exit" presetSubtype="10" fill="hold" grpId="0" nodeType="clickEffect">
                                  <p:stCondLst>
                                    <p:cond delay="0"/>
                                  </p:stCondLst>
                                  <p:childTnLst>
                                    <p:anim calcmode="lin" valueType="num">
                                      <p:cBhvr>
                                        <p:cTn id="12" dur="500"/>
                                        <p:tgtEl>
                                          <p:spTgt spid="6"/>
                                        </p:tgtEl>
                                        <p:attrNameLst>
                                          <p:attrName>ppt_w</p:attrName>
                                        </p:attrNameLst>
                                      </p:cBhvr>
                                      <p:tavLst>
                                        <p:tav tm="0">
                                          <p:val>
                                            <p:strVal val="ppt_w"/>
                                          </p:val>
                                        </p:tav>
                                        <p:tav tm="100000">
                                          <p:val>
                                            <p:fltVal val="0"/>
                                          </p:val>
                                        </p:tav>
                                      </p:tavLst>
                                    </p:anim>
                                    <p:anim calcmode="lin" valueType="num">
                                      <p:cBhvr>
                                        <p:cTn id="13" dur="500"/>
                                        <p:tgtEl>
                                          <p:spTgt spid="6"/>
                                        </p:tgtEl>
                                        <p:attrNameLst>
                                          <p:attrName>ppt_h</p:attrName>
                                        </p:attrNameLst>
                                      </p:cBhvr>
                                      <p:tavLst>
                                        <p:tav tm="0">
                                          <p:val>
                                            <p:strVal val="ppt_h"/>
                                          </p:val>
                                        </p:tav>
                                        <p:tav tm="100000">
                                          <p:val>
                                            <p:strVal val="ppt_h"/>
                                          </p:val>
                                        </p:tav>
                                      </p:tavLst>
                                    </p:anim>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7" presetClass="exit" presetSubtype="10" fill="hold" grpId="0" nodeType="clickEffect">
                                  <p:stCondLst>
                                    <p:cond delay="0"/>
                                  </p:stCondLst>
                                  <p:childTnLst>
                                    <p:anim calcmode="lin" valueType="num">
                                      <p:cBhvr>
                                        <p:cTn id="18" dur="500"/>
                                        <p:tgtEl>
                                          <p:spTgt spid="7"/>
                                        </p:tgtEl>
                                        <p:attrNameLst>
                                          <p:attrName>ppt_w</p:attrName>
                                        </p:attrNameLst>
                                      </p:cBhvr>
                                      <p:tavLst>
                                        <p:tav tm="0">
                                          <p:val>
                                            <p:strVal val="ppt_w"/>
                                          </p:val>
                                        </p:tav>
                                        <p:tav tm="100000">
                                          <p:val>
                                            <p:fltVal val="0"/>
                                          </p:val>
                                        </p:tav>
                                      </p:tavLst>
                                    </p:anim>
                                    <p:anim calcmode="lin" valueType="num">
                                      <p:cBhvr>
                                        <p:cTn id="19" dur="500"/>
                                        <p:tgtEl>
                                          <p:spTgt spid="7"/>
                                        </p:tgtEl>
                                        <p:attrNameLst>
                                          <p:attrName>ppt_h</p:attrName>
                                        </p:attrNameLst>
                                      </p:cBhvr>
                                      <p:tavLst>
                                        <p:tav tm="0">
                                          <p:val>
                                            <p:strVal val="ppt_h"/>
                                          </p:val>
                                        </p:tav>
                                        <p:tav tm="100000">
                                          <p:val>
                                            <p:strVal val="ppt_h"/>
                                          </p:val>
                                        </p:tav>
                                      </p:tavLst>
                                    </p:anim>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7" presetClass="exit" presetSubtype="10" fill="hold" grpId="0" nodeType="clickEffect">
                                  <p:stCondLst>
                                    <p:cond delay="0"/>
                                  </p:stCondLst>
                                  <p:childTnLst>
                                    <p:anim calcmode="lin" valueType="num">
                                      <p:cBhvr>
                                        <p:cTn id="24" dur="500"/>
                                        <p:tgtEl>
                                          <p:spTgt spid="8"/>
                                        </p:tgtEl>
                                        <p:attrNameLst>
                                          <p:attrName>ppt_w</p:attrName>
                                        </p:attrNameLst>
                                      </p:cBhvr>
                                      <p:tavLst>
                                        <p:tav tm="0">
                                          <p:val>
                                            <p:strVal val="ppt_w"/>
                                          </p:val>
                                        </p:tav>
                                        <p:tav tm="100000">
                                          <p:val>
                                            <p:fltVal val="0"/>
                                          </p:val>
                                        </p:tav>
                                      </p:tavLst>
                                    </p:anim>
                                    <p:anim calcmode="lin" valueType="num">
                                      <p:cBhvr>
                                        <p:cTn id="25" dur="500"/>
                                        <p:tgtEl>
                                          <p:spTgt spid="8"/>
                                        </p:tgtEl>
                                        <p:attrNameLst>
                                          <p:attrName>ppt_h</p:attrName>
                                        </p:attrNameLst>
                                      </p:cBhvr>
                                      <p:tavLst>
                                        <p:tav tm="0">
                                          <p:val>
                                            <p:strVal val="ppt_h"/>
                                          </p:val>
                                        </p:tav>
                                        <p:tav tm="100000">
                                          <p:val>
                                            <p:strVal val="ppt_h"/>
                                          </p:val>
                                        </p:tav>
                                      </p:tavLst>
                                    </p:anim>
                                    <p:set>
                                      <p:cBhvr>
                                        <p:cTn id="26"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B8C3-AD23-BE77-9C54-39C45A918EE7}"/>
              </a:ext>
            </a:extLst>
          </p:cNvPr>
          <p:cNvSpPr>
            <a:spLocks noGrp="1"/>
          </p:cNvSpPr>
          <p:nvPr>
            <p:ph type="title"/>
          </p:nvPr>
        </p:nvSpPr>
        <p:spPr/>
        <p:txBody>
          <a:bodyPr/>
          <a:lstStyle/>
          <a:p>
            <a:r>
              <a:rPr lang="en-US" dirty="0"/>
              <a:t>10.5.3: Counting bit strings.</a:t>
            </a:r>
          </a:p>
        </p:txBody>
      </p:sp>
      <p:sp>
        <p:nvSpPr>
          <p:cNvPr id="3" name="Content Placeholder 2">
            <a:extLst>
              <a:ext uri="{FF2B5EF4-FFF2-40B4-BE49-F238E27FC236}">
                <a16:creationId xmlns:a16="http://schemas.microsoft.com/office/drawing/2014/main" id="{8FB0A41B-43AD-D117-BC9C-2D0FD14491F5}"/>
              </a:ext>
            </a:extLst>
          </p:cNvPr>
          <p:cNvSpPr>
            <a:spLocks noGrp="1"/>
          </p:cNvSpPr>
          <p:nvPr>
            <p:ph idx="1"/>
          </p:nvPr>
        </p:nvSpPr>
        <p:spPr>
          <a:xfrm>
            <a:off x="1" y="1436914"/>
            <a:ext cx="11999166" cy="5421085"/>
          </a:xfrm>
        </p:spPr>
        <p:txBody>
          <a:bodyPr>
            <a:normAutofit fontScale="55000" lnSpcReduction="20000"/>
          </a:bodyPr>
          <a:lstStyle/>
          <a:p>
            <a:r>
              <a:rPr lang="en-US" dirty="0"/>
              <a:t>How many 10-bit strings are there subject to each of the following restrictions? </a:t>
            </a:r>
          </a:p>
          <a:p>
            <a:r>
              <a:rPr lang="en-US" dirty="0"/>
              <a:t>(a) No restrictions. </a:t>
            </a:r>
          </a:p>
          <a:p>
            <a:pPr lvl="1"/>
            <a:r>
              <a:rPr lang="en-US" dirty="0"/>
              <a:t>Two choices for each of the 10 bits: 2</a:t>
            </a:r>
            <a:r>
              <a:rPr lang="en-US" baseline="30000" dirty="0"/>
              <a:t>10</a:t>
            </a:r>
            <a:r>
              <a:rPr lang="en-US" dirty="0"/>
              <a:t> binary strings of length 10. </a:t>
            </a:r>
          </a:p>
          <a:p>
            <a:r>
              <a:rPr lang="en-US" dirty="0"/>
              <a:t>(b) The string starts with 001. </a:t>
            </a:r>
          </a:p>
          <a:p>
            <a:pPr lvl="1"/>
            <a:r>
              <a:rPr lang="en-US" dirty="0"/>
              <a:t>The first three bits of the string are determined. Each of the remaining 7 bits can be 0 or 1. Therefore there are 2</a:t>
            </a:r>
            <a:r>
              <a:rPr lang="en-US" baseline="30000" dirty="0"/>
              <a:t>7</a:t>
            </a:r>
            <a:r>
              <a:rPr lang="en-US" dirty="0"/>
              <a:t> binary strings of length 10 that start with 001. </a:t>
            </a:r>
          </a:p>
          <a:p>
            <a:r>
              <a:rPr lang="en-US" dirty="0"/>
              <a:t>(c) The string starts with 001 or 10. </a:t>
            </a:r>
          </a:p>
          <a:p>
            <a:pPr lvl="1"/>
            <a:r>
              <a:rPr lang="en-US" dirty="0"/>
              <a:t>There are 2</a:t>
            </a:r>
            <a:r>
              <a:rPr lang="en-US" baseline="30000" dirty="0"/>
              <a:t>7</a:t>
            </a:r>
            <a:r>
              <a:rPr lang="en-US" dirty="0"/>
              <a:t> 10-bit strings that begin with 001. There are 2</a:t>
            </a:r>
            <a:r>
              <a:rPr lang="en-US" baseline="30000" dirty="0"/>
              <a:t>8</a:t>
            </a:r>
            <a:r>
              <a:rPr lang="en-US" dirty="0"/>
              <a:t> 10-bit strings that begin with 10. A string can not begin with 001 and 10, so the sum rule applies. Therefore the number of 10-bit strings that begin with 001 or 10 is 2</a:t>
            </a:r>
            <a:r>
              <a:rPr lang="en-US" baseline="30000" dirty="0"/>
              <a:t>7</a:t>
            </a:r>
            <a:r>
              <a:rPr lang="en-US" dirty="0"/>
              <a:t> + 2</a:t>
            </a:r>
            <a:r>
              <a:rPr lang="en-US" baseline="30000" dirty="0"/>
              <a:t>8</a:t>
            </a:r>
            <a:r>
              <a:rPr lang="en-US" dirty="0"/>
              <a:t>. </a:t>
            </a:r>
          </a:p>
          <a:p>
            <a:r>
              <a:rPr lang="en-US" dirty="0"/>
              <a:t>(d) The first two bits are the same as the last two bits. </a:t>
            </a:r>
          </a:p>
          <a:p>
            <a:pPr lvl="1"/>
            <a:r>
              <a:rPr lang="en-US" dirty="0"/>
              <a:t>Each of the first 8 bits can be either 0 or 1. Once the first 8 bits are determined, the last two bits must match the first two bits, so there are no remaining choices for the string. Thus, the number of strings in which the first two bits are the same as the last two bits is 2</a:t>
            </a:r>
            <a:r>
              <a:rPr lang="en-US" baseline="30000" dirty="0"/>
              <a:t>8</a:t>
            </a:r>
            <a:r>
              <a:rPr lang="en-US" dirty="0"/>
              <a:t>. </a:t>
            </a:r>
          </a:p>
          <a:p>
            <a:r>
              <a:rPr lang="en-US" dirty="0"/>
              <a:t>(e) The string has exactly six 0's. </a:t>
            </a:r>
          </a:p>
          <a:p>
            <a:pPr lvl="1"/>
            <a:r>
              <a:rPr lang="en-US" dirty="0"/>
              <a:t>There are ways to select where the six 0's will be placed among the ten possible locations. Once the 0's are placed, the four 1's go in the unfilled locations. Therefore the number of 10-bit strings with exactly six 0's is . </a:t>
            </a:r>
          </a:p>
          <a:p>
            <a:r>
              <a:rPr lang="en-US" dirty="0"/>
              <a:t>(f) The string has exactly six 0's and the first bit is 1. </a:t>
            </a:r>
          </a:p>
          <a:p>
            <a:pPr lvl="1"/>
            <a:r>
              <a:rPr lang="en-US" dirty="0"/>
              <a:t>The six 0's can be placed in any of the 10 locations, except the first location. There are </a:t>
            </a:r>
          </a:p>
          <a:p>
            <a:pPr lvl="1"/>
            <a:r>
              <a:rPr lang="en-US" dirty="0"/>
              <a:t>ways to select the six locations for the 0's among the last nine locations in the string. Once the 0's are placed, the four 1's go in the unfilled locations. Therefore the number of 10-bit strings with exactly six 0's and a 1 in the first location is . </a:t>
            </a:r>
          </a:p>
          <a:p>
            <a:r>
              <a:rPr lang="en-US" dirty="0"/>
              <a:t>(g) There is exactly one 1 in the first half and exactly three 1's in the second half. </a:t>
            </a:r>
          </a:p>
          <a:p>
            <a:pPr lvl="1"/>
            <a:r>
              <a:rPr lang="en-US" dirty="0"/>
              <a:t>There are ways to select the location for the 1 among the first five locations. There are ways to select the location for the three 1's among the last five locations. Once the 1's are placed, the 0's go in all the unfilled locations. Since the location for the 1 in the first half and the locations for the 1's in the second half must both be determined to specify the string, the product rule applies. Therefore the number of 10-bit strings with one 1 in the first half and three 1's in the second half is . </a:t>
            </a:r>
            <a:endParaRPr lang="en-US" b="1" dirty="0"/>
          </a:p>
        </p:txBody>
      </p:sp>
    </p:spTree>
    <p:extLst>
      <p:ext uri="{BB962C8B-B14F-4D97-AF65-F5344CB8AC3E}">
        <p14:creationId xmlns:p14="http://schemas.microsoft.com/office/powerpoint/2010/main" val="2427204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62C71-486F-6523-928C-3687A9AF1F5F}"/>
              </a:ext>
            </a:extLst>
          </p:cNvPr>
          <p:cNvSpPr>
            <a:spLocks noGrp="1"/>
          </p:cNvSpPr>
          <p:nvPr>
            <p:ph type="title"/>
          </p:nvPr>
        </p:nvSpPr>
        <p:spPr/>
        <p:txBody>
          <a:bodyPr/>
          <a:lstStyle/>
          <a:p>
            <a:r>
              <a:rPr lang="en-US" dirty="0"/>
              <a:t>10.5.3: Counting bit strings.</a:t>
            </a:r>
            <a:endParaRPr lang="en-US" b="1" dirty="0"/>
          </a:p>
        </p:txBody>
      </p:sp>
      <p:pic>
        <p:nvPicPr>
          <p:cNvPr id="4" name="Picture 3">
            <a:extLst>
              <a:ext uri="{FF2B5EF4-FFF2-40B4-BE49-F238E27FC236}">
                <a16:creationId xmlns:a16="http://schemas.microsoft.com/office/drawing/2014/main" id="{FBD6FD53-DAB7-010B-CE18-E830A2621786}"/>
              </a:ext>
            </a:extLst>
          </p:cNvPr>
          <p:cNvPicPr>
            <a:picLocks noChangeAspect="1"/>
          </p:cNvPicPr>
          <p:nvPr/>
        </p:nvPicPr>
        <p:blipFill>
          <a:blip r:embed="rId2"/>
          <a:stretch>
            <a:fillRect/>
          </a:stretch>
        </p:blipFill>
        <p:spPr>
          <a:xfrm>
            <a:off x="1616528" y="1701236"/>
            <a:ext cx="8958943" cy="5156764"/>
          </a:xfrm>
          <a:prstGeom prst="rect">
            <a:avLst/>
          </a:prstGeom>
        </p:spPr>
      </p:pic>
      <p:sp>
        <p:nvSpPr>
          <p:cNvPr id="5" name="Rectangle 4">
            <a:extLst>
              <a:ext uri="{FF2B5EF4-FFF2-40B4-BE49-F238E27FC236}">
                <a16:creationId xmlns:a16="http://schemas.microsoft.com/office/drawing/2014/main" id="{4892F18E-D114-C224-6374-48785D806299}"/>
              </a:ext>
            </a:extLst>
          </p:cNvPr>
          <p:cNvSpPr/>
          <p:nvPr/>
        </p:nvSpPr>
        <p:spPr>
          <a:xfrm>
            <a:off x="0" y="2306782"/>
            <a:ext cx="12192000" cy="72736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63722E7-4840-BDC9-E6E8-F47A84ECD027}"/>
              </a:ext>
            </a:extLst>
          </p:cNvPr>
          <p:cNvSpPr/>
          <p:nvPr/>
        </p:nvSpPr>
        <p:spPr>
          <a:xfrm>
            <a:off x="-1" y="3348907"/>
            <a:ext cx="12192000" cy="8767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965F52-EF0C-F0F1-3A4E-93B57F27E23C}"/>
              </a:ext>
            </a:extLst>
          </p:cNvPr>
          <p:cNvSpPr/>
          <p:nvPr/>
        </p:nvSpPr>
        <p:spPr>
          <a:xfrm>
            <a:off x="0" y="4540399"/>
            <a:ext cx="12192000" cy="8767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BF2FC9D-6D05-9DAA-8808-0B72F353A1E9}"/>
              </a:ext>
            </a:extLst>
          </p:cNvPr>
          <p:cNvSpPr/>
          <p:nvPr/>
        </p:nvSpPr>
        <p:spPr>
          <a:xfrm>
            <a:off x="0" y="5731892"/>
            <a:ext cx="12192000" cy="112610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299793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10" fill="hold" grpId="0"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strVal val="ppt_h"/>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7" presetClass="exit" presetSubtype="10" fill="hold" grpId="0" nodeType="clickEffect">
                                  <p:stCondLst>
                                    <p:cond delay="0"/>
                                  </p:stCondLst>
                                  <p:childTnLst>
                                    <p:anim calcmode="lin" valueType="num">
                                      <p:cBhvr>
                                        <p:cTn id="12" dur="500"/>
                                        <p:tgtEl>
                                          <p:spTgt spid="6"/>
                                        </p:tgtEl>
                                        <p:attrNameLst>
                                          <p:attrName>ppt_w</p:attrName>
                                        </p:attrNameLst>
                                      </p:cBhvr>
                                      <p:tavLst>
                                        <p:tav tm="0">
                                          <p:val>
                                            <p:strVal val="ppt_w"/>
                                          </p:val>
                                        </p:tav>
                                        <p:tav tm="100000">
                                          <p:val>
                                            <p:fltVal val="0"/>
                                          </p:val>
                                        </p:tav>
                                      </p:tavLst>
                                    </p:anim>
                                    <p:anim calcmode="lin" valueType="num">
                                      <p:cBhvr>
                                        <p:cTn id="13" dur="500"/>
                                        <p:tgtEl>
                                          <p:spTgt spid="6"/>
                                        </p:tgtEl>
                                        <p:attrNameLst>
                                          <p:attrName>ppt_h</p:attrName>
                                        </p:attrNameLst>
                                      </p:cBhvr>
                                      <p:tavLst>
                                        <p:tav tm="0">
                                          <p:val>
                                            <p:strVal val="ppt_h"/>
                                          </p:val>
                                        </p:tav>
                                        <p:tav tm="100000">
                                          <p:val>
                                            <p:strVal val="ppt_h"/>
                                          </p:val>
                                        </p:tav>
                                      </p:tavLst>
                                    </p:anim>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7" presetClass="exit" presetSubtype="10" fill="hold" grpId="0" nodeType="clickEffect">
                                  <p:stCondLst>
                                    <p:cond delay="0"/>
                                  </p:stCondLst>
                                  <p:childTnLst>
                                    <p:anim calcmode="lin" valueType="num">
                                      <p:cBhvr>
                                        <p:cTn id="18" dur="500"/>
                                        <p:tgtEl>
                                          <p:spTgt spid="7"/>
                                        </p:tgtEl>
                                        <p:attrNameLst>
                                          <p:attrName>ppt_w</p:attrName>
                                        </p:attrNameLst>
                                      </p:cBhvr>
                                      <p:tavLst>
                                        <p:tav tm="0">
                                          <p:val>
                                            <p:strVal val="ppt_w"/>
                                          </p:val>
                                        </p:tav>
                                        <p:tav tm="100000">
                                          <p:val>
                                            <p:fltVal val="0"/>
                                          </p:val>
                                        </p:tav>
                                      </p:tavLst>
                                    </p:anim>
                                    <p:anim calcmode="lin" valueType="num">
                                      <p:cBhvr>
                                        <p:cTn id="19" dur="500"/>
                                        <p:tgtEl>
                                          <p:spTgt spid="7"/>
                                        </p:tgtEl>
                                        <p:attrNameLst>
                                          <p:attrName>ppt_h</p:attrName>
                                        </p:attrNameLst>
                                      </p:cBhvr>
                                      <p:tavLst>
                                        <p:tav tm="0">
                                          <p:val>
                                            <p:strVal val="ppt_h"/>
                                          </p:val>
                                        </p:tav>
                                        <p:tav tm="100000">
                                          <p:val>
                                            <p:strVal val="ppt_h"/>
                                          </p:val>
                                        </p:tav>
                                      </p:tavLst>
                                    </p:anim>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7" presetClass="exit" presetSubtype="10" fill="hold" grpId="0" nodeType="clickEffect">
                                  <p:stCondLst>
                                    <p:cond delay="0"/>
                                  </p:stCondLst>
                                  <p:childTnLst>
                                    <p:anim calcmode="lin" valueType="num">
                                      <p:cBhvr>
                                        <p:cTn id="24" dur="500"/>
                                        <p:tgtEl>
                                          <p:spTgt spid="8"/>
                                        </p:tgtEl>
                                        <p:attrNameLst>
                                          <p:attrName>ppt_w</p:attrName>
                                        </p:attrNameLst>
                                      </p:cBhvr>
                                      <p:tavLst>
                                        <p:tav tm="0">
                                          <p:val>
                                            <p:strVal val="ppt_w"/>
                                          </p:val>
                                        </p:tav>
                                        <p:tav tm="100000">
                                          <p:val>
                                            <p:fltVal val="0"/>
                                          </p:val>
                                        </p:tav>
                                      </p:tavLst>
                                    </p:anim>
                                    <p:anim calcmode="lin" valueType="num">
                                      <p:cBhvr>
                                        <p:cTn id="25" dur="500"/>
                                        <p:tgtEl>
                                          <p:spTgt spid="8"/>
                                        </p:tgtEl>
                                        <p:attrNameLst>
                                          <p:attrName>ppt_h</p:attrName>
                                        </p:attrNameLst>
                                      </p:cBhvr>
                                      <p:tavLst>
                                        <p:tav tm="0">
                                          <p:val>
                                            <p:strVal val="ppt_h"/>
                                          </p:val>
                                        </p:tav>
                                        <p:tav tm="100000">
                                          <p:val>
                                            <p:strVal val="ppt_h"/>
                                          </p:val>
                                        </p:tav>
                                      </p:tavLst>
                                    </p:anim>
                                    <p:set>
                                      <p:cBhvr>
                                        <p:cTn id="26"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4C284-4CA4-6435-DC06-06819652A5A0}"/>
              </a:ext>
            </a:extLst>
          </p:cNvPr>
          <p:cNvSpPr>
            <a:spLocks noGrp="1"/>
          </p:cNvSpPr>
          <p:nvPr>
            <p:ph type="title"/>
          </p:nvPr>
        </p:nvSpPr>
        <p:spPr/>
        <p:txBody>
          <a:bodyPr/>
          <a:lstStyle/>
          <a:p>
            <a:r>
              <a:rPr lang="en-US" dirty="0"/>
              <a:t>10.5.3: Counting bit strings.</a:t>
            </a:r>
          </a:p>
        </p:txBody>
      </p:sp>
      <p:pic>
        <p:nvPicPr>
          <p:cNvPr id="4" name="Picture 3">
            <a:extLst>
              <a:ext uri="{FF2B5EF4-FFF2-40B4-BE49-F238E27FC236}">
                <a16:creationId xmlns:a16="http://schemas.microsoft.com/office/drawing/2014/main" id="{51D33055-A5D1-08A7-AB51-FF4580F5D2D3}"/>
              </a:ext>
            </a:extLst>
          </p:cNvPr>
          <p:cNvPicPr>
            <a:picLocks noChangeAspect="1"/>
          </p:cNvPicPr>
          <p:nvPr/>
        </p:nvPicPr>
        <p:blipFill>
          <a:blip r:embed="rId2"/>
          <a:stretch>
            <a:fillRect/>
          </a:stretch>
        </p:blipFill>
        <p:spPr>
          <a:xfrm>
            <a:off x="1159328" y="1690688"/>
            <a:ext cx="9873343" cy="5066174"/>
          </a:xfrm>
          <a:prstGeom prst="rect">
            <a:avLst/>
          </a:prstGeom>
        </p:spPr>
      </p:pic>
      <p:sp>
        <p:nvSpPr>
          <p:cNvPr id="5" name="Rectangle 4">
            <a:extLst>
              <a:ext uri="{FF2B5EF4-FFF2-40B4-BE49-F238E27FC236}">
                <a16:creationId xmlns:a16="http://schemas.microsoft.com/office/drawing/2014/main" id="{4A591046-1C25-2885-DA05-76B175560A52}"/>
              </a:ext>
            </a:extLst>
          </p:cNvPr>
          <p:cNvSpPr/>
          <p:nvPr/>
        </p:nvSpPr>
        <p:spPr>
          <a:xfrm>
            <a:off x="0" y="2024743"/>
            <a:ext cx="12192000" cy="112023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FF5415A-5D1B-FAF9-98A6-EA8C0F0098CD}"/>
              </a:ext>
            </a:extLst>
          </p:cNvPr>
          <p:cNvSpPr/>
          <p:nvPr/>
        </p:nvSpPr>
        <p:spPr>
          <a:xfrm>
            <a:off x="0" y="3479037"/>
            <a:ext cx="12192000" cy="128692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4EBB10C-2DE5-CC35-E749-D965EDE5E092}"/>
              </a:ext>
            </a:extLst>
          </p:cNvPr>
          <p:cNvSpPr/>
          <p:nvPr/>
        </p:nvSpPr>
        <p:spPr>
          <a:xfrm>
            <a:off x="-1" y="5167313"/>
            <a:ext cx="12192000" cy="16906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340211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10" fill="hold" grpId="0"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strVal val="ppt_h"/>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7" presetClass="exit" presetSubtype="10" fill="hold" grpId="0" nodeType="clickEffect">
                                  <p:stCondLst>
                                    <p:cond delay="0"/>
                                  </p:stCondLst>
                                  <p:childTnLst>
                                    <p:anim calcmode="lin" valueType="num">
                                      <p:cBhvr>
                                        <p:cTn id="12" dur="500"/>
                                        <p:tgtEl>
                                          <p:spTgt spid="6"/>
                                        </p:tgtEl>
                                        <p:attrNameLst>
                                          <p:attrName>ppt_w</p:attrName>
                                        </p:attrNameLst>
                                      </p:cBhvr>
                                      <p:tavLst>
                                        <p:tav tm="0">
                                          <p:val>
                                            <p:strVal val="ppt_w"/>
                                          </p:val>
                                        </p:tav>
                                        <p:tav tm="100000">
                                          <p:val>
                                            <p:fltVal val="0"/>
                                          </p:val>
                                        </p:tav>
                                      </p:tavLst>
                                    </p:anim>
                                    <p:anim calcmode="lin" valueType="num">
                                      <p:cBhvr>
                                        <p:cTn id="13" dur="500"/>
                                        <p:tgtEl>
                                          <p:spTgt spid="6"/>
                                        </p:tgtEl>
                                        <p:attrNameLst>
                                          <p:attrName>ppt_h</p:attrName>
                                        </p:attrNameLst>
                                      </p:cBhvr>
                                      <p:tavLst>
                                        <p:tav tm="0">
                                          <p:val>
                                            <p:strVal val="ppt_h"/>
                                          </p:val>
                                        </p:tav>
                                        <p:tav tm="100000">
                                          <p:val>
                                            <p:strVal val="ppt_h"/>
                                          </p:val>
                                        </p:tav>
                                      </p:tavLst>
                                    </p:anim>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7" presetClass="exit" presetSubtype="10" fill="hold" grpId="0" nodeType="clickEffect">
                                  <p:stCondLst>
                                    <p:cond delay="0"/>
                                  </p:stCondLst>
                                  <p:childTnLst>
                                    <p:anim calcmode="lin" valueType="num">
                                      <p:cBhvr>
                                        <p:cTn id="18" dur="500"/>
                                        <p:tgtEl>
                                          <p:spTgt spid="7"/>
                                        </p:tgtEl>
                                        <p:attrNameLst>
                                          <p:attrName>ppt_w</p:attrName>
                                        </p:attrNameLst>
                                      </p:cBhvr>
                                      <p:tavLst>
                                        <p:tav tm="0">
                                          <p:val>
                                            <p:strVal val="ppt_w"/>
                                          </p:val>
                                        </p:tav>
                                        <p:tav tm="100000">
                                          <p:val>
                                            <p:fltVal val="0"/>
                                          </p:val>
                                        </p:tav>
                                      </p:tavLst>
                                    </p:anim>
                                    <p:anim calcmode="lin" valueType="num">
                                      <p:cBhvr>
                                        <p:cTn id="19" dur="500"/>
                                        <p:tgtEl>
                                          <p:spTgt spid="7"/>
                                        </p:tgtEl>
                                        <p:attrNameLst>
                                          <p:attrName>ppt_h</p:attrName>
                                        </p:attrNameLst>
                                      </p:cBhvr>
                                      <p:tavLst>
                                        <p:tav tm="0">
                                          <p:val>
                                            <p:strVal val="ppt_h"/>
                                          </p:val>
                                        </p:tav>
                                        <p:tav tm="100000">
                                          <p:val>
                                            <p:strVal val="ppt_h"/>
                                          </p:val>
                                        </p:tav>
                                      </p:tavLst>
                                    </p:anim>
                                    <p:set>
                                      <p:cBhvr>
                                        <p:cTn id="2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5686F-1573-4D12-94A7-6BFEB29A6985}"/>
              </a:ext>
            </a:extLst>
          </p:cNvPr>
          <p:cNvSpPr>
            <a:spLocks noGrp="1"/>
          </p:cNvSpPr>
          <p:nvPr>
            <p:ph type="title"/>
          </p:nvPr>
        </p:nvSpPr>
        <p:spPr/>
        <p:txBody>
          <a:bodyPr/>
          <a:lstStyle/>
          <a:p>
            <a:r>
              <a:rPr lang="en-US" dirty="0"/>
              <a:t>Dealing with large factorials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DE6C61-E36A-2935-2A27-81766EA27212}"/>
                  </a:ext>
                </a:extLst>
              </p:cNvPr>
              <p:cNvSpPr txBox="1"/>
              <p:nvPr/>
            </p:nvSpPr>
            <p:spPr>
              <a:xfrm>
                <a:off x="531223" y="1854925"/>
                <a:ext cx="1010194" cy="901785"/>
              </a:xfrm>
              <a:prstGeom prst="rect">
                <a:avLst/>
              </a:prstGeom>
              <a:noFill/>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33!</m:t>
                          </m:r>
                        </m:num>
                        <m:den>
                          <m:r>
                            <a:rPr lang="en-US" sz="2800" b="0" i="1" smtClean="0">
                              <a:latin typeface="Cambria Math" panose="02040503050406030204" pitchFamily="18" charset="0"/>
                            </a:rPr>
                            <m:t>30!3!</m:t>
                          </m:r>
                        </m:den>
                      </m:f>
                    </m:oMath>
                  </m:oMathPara>
                </a14:m>
                <a:endParaRPr lang="en-US" sz="2800" dirty="0"/>
              </a:p>
            </p:txBody>
          </p:sp>
        </mc:Choice>
        <mc:Fallback xmlns="">
          <p:sp>
            <p:nvSpPr>
              <p:cNvPr id="4" name="TextBox 3">
                <a:extLst>
                  <a:ext uri="{FF2B5EF4-FFF2-40B4-BE49-F238E27FC236}">
                    <a16:creationId xmlns:a16="http://schemas.microsoft.com/office/drawing/2014/main" id="{F2DE6C61-E36A-2935-2A27-81766EA27212}"/>
                  </a:ext>
                </a:extLst>
              </p:cNvPr>
              <p:cNvSpPr txBox="1">
                <a:spLocks noRot="1" noChangeAspect="1" noMove="1" noResize="1" noEditPoints="1" noAdjustHandles="1" noChangeArrowheads="1" noChangeShapeType="1" noTextEdit="1"/>
              </p:cNvSpPr>
              <p:nvPr/>
            </p:nvSpPr>
            <p:spPr>
              <a:xfrm>
                <a:off x="531223" y="1854925"/>
                <a:ext cx="1010194" cy="90178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25855C8-8D65-8307-2445-64605601BA42}"/>
                  </a:ext>
                </a:extLst>
              </p:cNvPr>
              <p:cNvSpPr txBox="1"/>
              <p:nvPr/>
            </p:nvSpPr>
            <p:spPr>
              <a:xfrm>
                <a:off x="1541417" y="1854925"/>
                <a:ext cx="3499356" cy="901785"/>
              </a:xfrm>
              <a:prstGeom prst="rect">
                <a:avLst/>
              </a:prstGeom>
              <a:noFill/>
            </p:spPr>
            <p:txBody>
              <a:bodyPr wrap="none" rtlCol="0">
                <a:spAutoFit/>
              </a:bodyPr>
              <a:lstStyle/>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33∗32∗31 ∗30!</m:t>
                          </m:r>
                        </m:num>
                        <m:den>
                          <m:r>
                            <a:rPr lang="en-US" sz="2800" b="0" i="1" smtClean="0">
                              <a:latin typeface="Cambria Math" panose="02040503050406030204" pitchFamily="18" charset="0"/>
                            </a:rPr>
                            <m:t>30!∗3!</m:t>
                          </m:r>
                        </m:den>
                      </m:f>
                    </m:oMath>
                  </m:oMathPara>
                </a14:m>
                <a:endParaRPr lang="en-US" sz="2800" dirty="0"/>
              </a:p>
            </p:txBody>
          </p:sp>
        </mc:Choice>
        <mc:Fallback xmlns="">
          <p:sp>
            <p:nvSpPr>
              <p:cNvPr id="5" name="TextBox 4">
                <a:extLst>
                  <a:ext uri="{FF2B5EF4-FFF2-40B4-BE49-F238E27FC236}">
                    <a16:creationId xmlns:a16="http://schemas.microsoft.com/office/drawing/2014/main" id="{A25855C8-8D65-8307-2445-64605601BA42}"/>
                  </a:ext>
                </a:extLst>
              </p:cNvPr>
              <p:cNvSpPr txBox="1">
                <a:spLocks noRot="1" noChangeAspect="1" noMove="1" noResize="1" noEditPoints="1" noAdjustHandles="1" noChangeArrowheads="1" noChangeShapeType="1" noTextEdit="1"/>
              </p:cNvSpPr>
              <p:nvPr/>
            </p:nvSpPr>
            <p:spPr>
              <a:xfrm>
                <a:off x="1541417" y="1854925"/>
                <a:ext cx="3499356" cy="90178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F42AEDE-E756-E4B5-6253-5FC2FCA52398}"/>
                  </a:ext>
                </a:extLst>
              </p:cNvPr>
              <p:cNvSpPr txBox="1"/>
              <p:nvPr/>
            </p:nvSpPr>
            <p:spPr>
              <a:xfrm>
                <a:off x="4894217" y="1854925"/>
                <a:ext cx="2588016" cy="9017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0" smtClean="0">
                          <a:latin typeface="Cambria Math" panose="02040503050406030204" pitchFamily="18" charset="0"/>
                        </a:rPr>
                        <m:t>= </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33∗32∗31</m:t>
                          </m:r>
                        </m:num>
                        <m:den>
                          <m:r>
                            <a:rPr lang="en-US" sz="2800" b="0" i="1" smtClean="0">
                              <a:latin typeface="Cambria Math" panose="02040503050406030204" pitchFamily="18" charset="0"/>
                            </a:rPr>
                            <m:t>3∗2</m:t>
                          </m:r>
                        </m:den>
                      </m:f>
                    </m:oMath>
                  </m:oMathPara>
                </a14:m>
                <a:endParaRPr lang="en-US" sz="2800" dirty="0"/>
              </a:p>
            </p:txBody>
          </p:sp>
        </mc:Choice>
        <mc:Fallback xmlns="">
          <p:sp>
            <p:nvSpPr>
              <p:cNvPr id="8" name="TextBox 7">
                <a:extLst>
                  <a:ext uri="{FF2B5EF4-FFF2-40B4-BE49-F238E27FC236}">
                    <a16:creationId xmlns:a16="http://schemas.microsoft.com/office/drawing/2014/main" id="{BF42AEDE-E756-E4B5-6253-5FC2FCA52398}"/>
                  </a:ext>
                </a:extLst>
              </p:cNvPr>
              <p:cNvSpPr txBox="1">
                <a:spLocks noRot="1" noChangeAspect="1" noMove="1" noResize="1" noEditPoints="1" noAdjustHandles="1" noChangeArrowheads="1" noChangeShapeType="1" noTextEdit="1"/>
              </p:cNvSpPr>
              <p:nvPr/>
            </p:nvSpPr>
            <p:spPr>
              <a:xfrm>
                <a:off x="4894217" y="1854925"/>
                <a:ext cx="2588016" cy="90178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DD3C97-8266-E5AD-EE62-DEADAE55A1EC}"/>
                  </a:ext>
                </a:extLst>
              </p:cNvPr>
              <p:cNvSpPr txBox="1"/>
              <p:nvPr/>
            </p:nvSpPr>
            <p:spPr>
              <a:xfrm>
                <a:off x="7426346" y="2044207"/>
                <a:ext cx="377180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11∗16∗31=5456</m:t>
                      </m:r>
                    </m:oMath>
                  </m:oMathPara>
                </a14:m>
                <a:endParaRPr lang="en-US" sz="2800" dirty="0"/>
              </a:p>
            </p:txBody>
          </p:sp>
        </mc:Choice>
        <mc:Fallback xmlns="">
          <p:sp>
            <p:nvSpPr>
              <p:cNvPr id="9" name="TextBox 8">
                <a:extLst>
                  <a:ext uri="{FF2B5EF4-FFF2-40B4-BE49-F238E27FC236}">
                    <a16:creationId xmlns:a16="http://schemas.microsoft.com/office/drawing/2014/main" id="{91DD3C97-8266-E5AD-EE62-DEADAE55A1EC}"/>
                  </a:ext>
                </a:extLst>
              </p:cNvPr>
              <p:cNvSpPr txBox="1">
                <a:spLocks noRot="1" noChangeAspect="1" noMove="1" noResize="1" noEditPoints="1" noAdjustHandles="1" noChangeArrowheads="1" noChangeShapeType="1" noTextEdit="1"/>
              </p:cNvSpPr>
              <p:nvPr/>
            </p:nvSpPr>
            <p:spPr>
              <a:xfrm>
                <a:off x="7426346" y="2044207"/>
                <a:ext cx="3771802" cy="523220"/>
              </a:xfrm>
              <a:prstGeom prst="rect">
                <a:avLst/>
              </a:prstGeom>
              <a:blipFill>
                <a:blip r:embed="rId5"/>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849F0210-19CE-36B8-C163-A07120816C9E}"/>
              </a:ext>
            </a:extLst>
          </p:cNvPr>
          <p:cNvSpPr txBox="1"/>
          <p:nvPr/>
        </p:nvSpPr>
        <p:spPr>
          <a:xfrm>
            <a:off x="531223" y="3839681"/>
            <a:ext cx="2597186" cy="523220"/>
          </a:xfrm>
          <a:prstGeom prst="rect">
            <a:avLst/>
          </a:prstGeom>
          <a:noFill/>
        </p:spPr>
        <p:txBody>
          <a:bodyPr wrap="none" rtlCol="0">
            <a:spAutoFit/>
          </a:bodyPr>
          <a:lstStyle/>
          <a:p>
            <a:r>
              <a:rPr lang="en-US" sz="2800" dirty="0"/>
              <a:t>Much simpler!</a:t>
            </a:r>
          </a:p>
        </p:txBody>
      </p:sp>
      <p:cxnSp>
        <p:nvCxnSpPr>
          <p:cNvPr id="12" name="Straight Connector 11">
            <a:extLst>
              <a:ext uri="{FF2B5EF4-FFF2-40B4-BE49-F238E27FC236}">
                <a16:creationId xmlns:a16="http://schemas.microsoft.com/office/drawing/2014/main" id="{FEC04EF2-6D7B-9663-C080-1C71B9A1A064}"/>
              </a:ext>
            </a:extLst>
          </p:cNvPr>
          <p:cNvCxnSpPr/>
          <p:nvPr/>
        </p:nvCxnSpPr>
        <p:spPr>
          <a:xfrm flipV="1">
            <a:off x="4385569" y="1905812"/>
            <a:ext cx="499770" cy="3556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AB78CFA-C337-D625-E495-0EBCA8AF3899}"/>
              </a:ext>
            </a:extLst>
          </p:cNvPr>
          <p:cNvCxnSpPr/>
          <p:nvPr/>
        </p:nvCxnSpPr>
        <p:spPr>
          <a:xfrm flipV="1">
            <a:off x="2933807" y="2430508"/>
            <a:ext cx="499770" cy="3556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42C0DDF-BCE6-DDCB-A295-09D7B2154477}"/>
              </a:ext>
            </a:extLst>
          </p:cNvPr>
          <p:cNvCxnSpPr/>
          <p:nvPr/>
        </p:nvCxnSpPr>
        <p:spPr>
          <a:xfrm flipV="1">
            <a:off x="5476412" y="1921189"/>
            <a:ext cx="499770" cy="3556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13E88F9-1648-3AB1-A1A5-F1C4BD3FDFA9}"/>
              </a:ext>
            </a:extLst>
          </p:cNvPr>
          <p:cNvCxnSpPr/>
          <p:nvPr/>
        </p:nvCxnSpPr>
        <p:spPr>
          <a:xfrm flipV="1">
            <a:off x="5846115" y="2430508"/>
            <a:ext cx="499770" cy="3556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3F9C7CD-358B-B9D4-7CEF-7BD1C2009512}"/>
              </a:ext>
            </a:extLst>
          </p:cNvPr>
          <p:cNvCxnSpPr/>
          <p:nvPr/>
        </p:nvCxnSpPr>
        <p:spPr>
          <a:xfrm flipV="1">
            <a:off x="6121234" y="1921188"/>
            <a:ext cx="499770" cy="3556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327066-EE0D-A771-9D61-61A74E469130}"/>
              </a:ext>
            </a:extLst>
          </p:cNvPr>
          <p:cNvCxnSpPr/>
          <p:nvPr/>
        </p:nvCxnSpPr>
        <p:spPr>
          <a:xfrm flipV="1">
            <a:off x="6414289" y="2415801"/>
            <a:ext cx="499770" cy="3556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66D5FF5-BB79-0CB2-904C-7567FE13A9A2}"/>
                  </a:ext>
                </a:extLst>
              </p:cNvPr>
              <p:cNvSpPr txBox="1"/>
              <p:nvPr/>
            </p:nvSpPr>
            <p:spPr>
              <a:xfrm>
                <a:off x="5356134" y="1475792"/>
                <a:ext cx="68159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11</m:t>
                      </m:r>
                    </m:oMath>
                  </m:oMathPara>
                </a14:m>
                <a:endParaRPr lang="en-US" sz="2800" dirty="0"/>
              </a:p>
            </p:txBody>
          </p:sp>
        </mc:Choice>
        <mc:Fallback xmlns="">
          <p:sp>
            <p:nvSpPr>
              <p:cNvPr id="18" name="TextBox 17">
                <a:extLst>
                  <a:ext uri="{FF2B5EF4-FFF2-40B4-BE49-F238E27FC236}">
                    <a16:creationId xmlns:a16="http://schemas.microsoft.com/office/drawing/2014/main" id="{F66D5FF5-BB79-0CB2-904C-7567FE13A9A2}"/>
                  </a:ext>
                </a:extLst>
              </p:cNvPr>
              <p:cNvSpPr txBox="1">
                <a:spLocks noRot="1" noChangeAspect="1" noMove="1" noResize="1" noEditPoints="1" noAdjustHandles="1" noChangeArrowheads="1" noChangeShapeType="1" noTextEdit="1"/>
              </p:cNvSpPr>
              <p:nvPr/>
            </p:nvSpPr>
            <p:spPr>
              <a:xfrm>
                <a:off x="5356134" y="1475792"/>
                <a:ext cx="681597"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8A83048-DFCE-0A1E-A731-3DAABA849915}"/>
                  </a:ext>
                </a:extLst>
              </p:cNvPr>
              <p:cNvSpPr txBox="1"/>
              <p:nvPr/>
            </p:nvSpPr>
            <p:spPr>
              <a:xfrm>
                <a:off x="6070767" y="1460869"/>
                <a:ext cx="68159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16</m:t>
                      </m:r>
                    </m:oMath>
                  </m:oMathPara>
                </a14:m>
                <a:endParaRPr lang="en-US" sz="2800" dirty="0"/>
              </a:p>
            </p:txBody>
          </p:sp>
        </mc:Choice>
        <mc:Fallback xmlns="">
          <p:sp>
            <p:nvSpPr>
              <p:cNvPr id="19" name="TextBox 18">
                <a:extLst>
                  <a:ext uri="{FF2B5EF4-FFF2-40B4-BE49-F238E27FC236}">
                    <a16:creationId xmlns:a16="http://schemas.microsoft.com/office/drawing/2014/main" id="{78A83048-DFCE-0A1E-A731-3DAABA849915}"/>
                  </a:ext>
                </a:extLst>
              </p:cNvPr>
              <p:cNvSpPr txBox="1">
                <a:spLocks noRot="1" noChangeAspect="1" noMove="1" noResize="1" noEditPoints="1" noAdjustHandles="1" noChangeArrowheads="1" noChangeShapeType="1" noTextEdit="1"/>
              </p:cNvSpPr>
              <p:nvPr/>
            </p:nvSpPr>
            <p:spPr>
              <a:xfrm>
                <a:off x="6070767" y="1460869"/>
                <a:ext cx="681597" cy="523220"/>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7394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P spid="10" grpId="0"/>
      <p:bldP spid="18" grpId="0"/>
      <p:bldP spid="1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D991-2A73-0C13-D082-BD1F8C30E2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399DDD-931B-C5E5-F7A4-A11371ACAD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85799A6-B17E-0E8E-0F77-E9EBD124E591}"/>
              </a:ext>
            </a:extLst>
          </p:cNvPr>
          <p:cNvPicPr>
            <a:picLocks noChangeAspect="1"/>
          </p:cNvPicPr>
          <p:nvPr/>
        </p:nvPicPr>
        <p:blipFill>
          <a:blip r:embed="rId2"/>
          <a:stretch>
            <a:fillRect/>
          </a:stretch>
        </p:blipFill>
        <p:spPr>
          <a:xfrm>
            <a:off x="838200" y="142936"/>
            <a:ext cx="10283890" cy="6572331"/>
          </a:xfrm>
          <a:prstGeom prst="rect">
            <a:avLst/>
          </a:prstGeom>
        </p:spPr>
      </p:pic>
      <p:sp>
        <p:nvSpPr>
          <p:cNvPr id="5" name="Rectangle 4">
            <a:extLst>
              <a:ext uri="{FF2B5EF4-FFF2-40B4-BE49-F238E27FC236}">
                <a16:creationId xmlns:a16="http://schemas.microsoft.com/office/drawing/2014/main" id="{82F62F9E-EC0E-83D4-BFBF-4ABCEDD776C7}"/>
              </a:ext>
            </a:extLst>
          </p:cNvPr>
          <p:cNvSpPr/>
          <p:nvPr/>
        </p:nvSpPr>
        <p:spPr>
          <a:xfrm>
            <a:off x="0" y="1406237"/>
            <a:ext cx="12192000" cy="1143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80907C5-E054-F911-9252-C57848A93B63}"/>
              </a:ext>
            </a:extLst>
          </p:cNvPr>
          <p:cNvSpPr/>
          <p:nvPr/>
        </p:nvSpPr>
        <p:spPr>
          <a:xfrm>
            <a:off x="0" y="3325885"/>
            <a:ext cx="12192000" cy="13508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b="1" dirty="0"/>
          </a:p>
        </p:txBody>
      </p:sp>
      <p:sp>
        <p:nvSpPr>
          <p:cNvPr id="7" name="Rectangle 6">
            <a:extLst>
              <a:ext uri="{FF2B5EF4-FFF2-40B4-BE49-F238E27FC236}">
                <a16:creationId xmlns:a16="http://schemas.microsoft.com/office/drawing/2014/main" id="{919FBAC6-78BA-A630-9C86-549A30082D74}"/>
              </a:ext>
            </a:extLst>
          </p:cNvPr>
          <p:cNvSpPr/>
          <p:nvPr/>
        </p:nvSpPr>
        <p:spPr>
          <a:xfrm>
            <a:off x="0" y="5638800"/>
            <a:ext cx="12192000" cy="124029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ABE0800-23DB-07FB-D1CF-540B85C5617F}"/>
              </a:ext>
            </a:extLst>
          </p:cNvPr>
          <p:cNvPicPr>
            <a:picLocks noChangeAspect="1"/>
          </p:cNvPicPr>
          <p:nvPr/>
        </p:nvPicPr>
        <p:blipFill>
          <a:blip r:embed="rId3"/>
          <a:stretch>
            <a:fillRect/>
          </a:stretch>
        </p:blipFill>
        <p:spPr>
          <a:xfrm>
            <a:off x="9862689" y="2946438"/>
            <a:ext cx="2329311" cy="1990234"/>
          </a:xfrm>
          <a:prstGeom prst="rect">
            <a:avLst/>
          </a:prstGeom>
        </p:spPr>
      </p:pic>
    </p:spTree>
    <p:extLst>
      <p:ext uri="{BB962C8B-B14F-4D97-AF65-F5344CB8AC3E}">
        <p14:creationId xmlns:p14="http://schemas.microsoft.com/office/powerpoint/2010/main" val="357076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10" fill="hold" grpId="0"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strVal val="ppt_h"/>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7" presetClass="exit" presetSubtype="10" fill="hold" grpId="0" nodeType="clickEffect">
                                  <p:stCondLst>
                                    <p:cond delay="0"/>
                                  </p:stCondLst>
                                  <p:childTnLst>
                                    <p:anim calcmode="lin" valueType="num">
                                      <p:cBhvr>
                                        <p:cTn id="12" dur="500"/>
                                        <p:tgtEl>
                                          <p:spTgt spid="6"/>
                                        </p:tgtEl>
                                        <p:attrNameLst>
                                          <p:attrName>ppt_w</p:attrName>
                                        </p:attrNameLst>
                                      </p:cBhvr>
                                      <p:tavLst>
                                        <p:tav tm="0">
                                          <p:val>
                                            <p:strVal val="ppt_w"/>
                                          </p:val>
                                        </p:tav>
                                        <p:tav tm="100000">
                                          <p:val>
                                            <p:fltVal val="0"/>
                                          </p:val>
                                        </p:tav>
                                      </p:tavLst>
                                    </p:anim>
                                    <p:anim calcmode="lin" valueType="num">
                                      <p:cBhvr>
                                        <p:cTn id="13" dur="500"/>
                                        <p:tgtEl>
                                          <p:spTgt spid="6"/>
                                        </p:tgtEl>
                                        <p:attrNameLst>
                                          <p:attrName>ppt_h</p:attrName>
                                        </p:attrNameLst>
                                      </p:cBhvr>
                                      <p:tavLst>
                                        <p:tav tm="0">
                                          <p:val>
                                            <p:strVal val="ppt_h"/>
                                          </p:val>
                                        </p:tav>
                                        <p:tav tm="100000">
                                          <p:val>
                                            <p:strVal val="ppt_h"/>
                                          </p:val>
                                        </p:tav>
                                      </p:tavLst>
                                    </p:anim>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7" presetClass="exit" presetSubtype="10" fill="hold" grpId="0" nodeType="clickEffect">
                                  <p:stCondLst>
                                    <p:cond delay="0"/>
                                  </p:stCondLst>
                                  <p:childTnLst>
                                    <p:anim calcmode="lin" valueType="num">
                                      <p:cBhvr>
                                        <p:cTn id="18" dur="500"/>
                                        <p:tgtEl>
                                          <p:spTgt spid="7"/>
                                        </p:tgtEl>
                                        <p:attrNameLst>
                                          <p:attrName>ppt_w</p:attrName>
                                        </p:attrNameLst>
                                      </p:cBhvr>
                                      <p:tavLst>
                                        <p:tav tm="0">
                                          <p:val>
                                            <p:strVal val="ppt_w"/>
                                          </p:val>
                                        </p:tav>
                                        <p:tav tm="100000">
                                          <p:val>
                                            <p:fltVal val="0"/>
                                          </p:val>
                                        </p:tav>
                                      </p:tavLst>
                                    </p:anim>
                                    <p:anim calcmode="lin" valueType="num">
                                      <p:cBhvr>
                                        <p:cTn id="19" dur="500"/>
                                        <p:tgtEl>
                                          <p:spTgt spid="7"/>
                                        </p:tgtEl>
                                        <p:attrNameLst>
                                          <p:attrName>ppt_h</p:attrName>
                                        </p:attrNameLst>
                                      </p:cBhvr>
                                      <p:tavLst>
                                        <p:tav tm="0">
                                          <p:val>
                                            <p:strVal val="ppt_h"/>
                                          </p:val>
                                        </p:tav>
                                        <p:tav tm="100000">
                                          <p:val>
                                            <p:strVal val="ppt_h"/>
                                          </p:val>
                                        </p:tav>
                                      </p:tavLst>
                                    </p:anim>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2" presetClass="exit" presetSubtype="4" fill="hold" nodeType="clickEffect">
                                  <p:stCondLst>
                                    <p:cond delay="0"/>
                                  </p:stCondLst>
                                  <p:childTnLst>
                                    <p:anim calcmode="lin" valueType="num">
                                      <p:cBhvr additive="base">
                                        <p:cTn id="24" dur="500"/>
                                        <p:tgtEl>
                                          <p:spTgt spid="14"/>
                                        </p:tgtEl>
                                        <p:attrNameLst>
                                          <p:attrName>ppt_y</p:attrName>
                                        </p:attrNameLst>
                                      </p:cBhvr>
                                      <p:tavLst>
                                        <p:tav tm="0">
                                          <p:val>
                                            <p:strVal val="#ppt_y"/>
                                          </p:val>
                                        </p:tav>
                                        <p:tav tm="100000">
                                          <p:val>
                                            <p:strVal val="#ppt_y+#ppt_h*1.125000"/>
                                          </p:val>
                                        </p:tav>
                                      </p:tavLst>
                                    </p:anim>
                                    <p:animEffect transition="out" filter="wipe(down)">
                                      <p:cBhvr>
                                        <p:cTn id="25" dur="500"/>
                                        <p:tgtEl>
                                          <p:spTgt spid="14"/>
                                        </p:tgtEl>
                                      </p:cBhvr>
                                    </p:animEffect>
                                    <p:set>
                                      <p:cBhvr>
                                        <p:cTn id="26"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07C7-7E88-A476-8965-B4056C3DA4D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0C7CEF-EF34-6879-776E-E98D56D134F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2410DD1-EE3F-323D-A7FA-608F9AD55CAD}"/>
              </a:ext>
            </a:extLst>
          </p:cNvPr>
          <p:cNvPicPr>
            <a:picLocks noChangeAspect="1"/>
          </p:cNvPicPr>
          <p:nvPr/>
        </p:nvPicPr>
        <p:blipFill>
          <a:blip r:embed="rId2"/>
          <a:stretch>
            <a:fillRect/>
          </a:stretch>
        </p:blipFill>
        <p:spPr>
          <a:xfrm>
            <a:off x="373587" y="365125"/>
            <a:ext cx="11444826" cy="6127750"/>
          </a:xfrm>
          <a:prstGeom prst="rect">
            <a:avLst/>
          </a:prstGeom>
        </p:spPr>
      </p:pic>
      <p:sp>
        <p:nvSpPr>
          <p:cNvPr id="5" name="Rectangle 4">
            <a:extLst>
              <a:ext uri="{FF2B5EF4-FFF2-40B4-BE49-F238E27FC236}">
                <a16:creationId xmlns:a16="http://schemas.microsoft.com/office/drawing/2014/main" id="{77C67896-5CEB-A8E3-87AA-C11C73C73E4D}"/>
              </a:ext>
            </a:extLst>
          </p:cNvPr>
          <p:cNvSpPr/>
          <p:nvPr/>
        </p:nvSpPr>
        <p:spPr>
          <a:xfrm>
            <a:off x="0" y="1825625"/>
            <a:ext cx="12192000" cy="10284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6943892-FCA8-D067-767D-6C466D9C25DB}"/>
              </a:ext>
            </a:extLst>
          </p:cNvPr>
          <p:cNvSpPr/>
          <p:nvPr/>
        </p:nvSpPr>
        <p:spPr>
          <a:xfrm>
            <a:off x="0" y="3451556"/>
            <a:ext cx="12192000" cy="10284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b="1" dirty="0"/>
          </a:p>
        </p:txBody>
      </p:sp>
      <p:sp>
        <p:nvSpPr>
          <p:cNvPr id="7" name="Rectangle 6">
            <a:extLst>
              <a:ext uri="{FF2B5EF4-FFF2-40B4-BE49-F238E27FC236}">
                <a16:creationId xmlns:a16="http://schemas.microsoft.com/office/drawing/2014/main" id="{D574C7F2-C093-ACF7-1969-CA1A865ADB6B}"/>
              </a:ext>
            </a:extLst>
          </p:cNvPr>
          <p:cNvSpPr/>
          <p:nvPr/>
        </p:nvSpPr>
        <p:spPr>
          <a:xfrm>
            <a:off x="0" y="5347855"/>
            <a:ext cx="12192000" cy="151014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FD922E5-DE6D-971E-CA36-AFB287042EA3}"/>
              </a:ext>
            </a:extLst>
          </p:cNvPr>
          <p:cNvPicPr>
            <a:picLocks noChangeAspect="1"/>
          </p:cNvPicPr>
          <p:nvPr/>
        </p:nvPicPr>
        <p:blipFill>
          <a:blip r:embed="rId3"/>
          <a:stretch>
            <a:fillRect/>
          </a:stretch>
        </p:blipFill>
        <p:spPr>
          <a:xfrm>
            <a:off x="9862689" y="4936585"/>
            <a:ext cx="2329311" cy="1990234"/>
          </a:xfrm>
          <a:prstGeom prst="rect">
            <a:avLst/>
          </a:prstGeom>
        </p:spPr>
      </p:pic>
    </p:spTree>
    <p:extLst>
      <p:ext uri="{BB962C8B-B14F-4D97-AF65-F5344CB8AC3E}">
        <p14:creationId xmlns:p14="http://schemas.microsoft.com/office/powerpoint/2010/main" val="144282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10" fill="hold" grpId="0"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strVal val="ppt_h"/>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7" presetClass="exit" presetSubtype="10" fill="hold" grpId="0" nodeType="clickEffect">
                                  <p:stCondLst>
                                    <p:cond delay="0"/>
                                  </p:stCondLst>
                                  <p:childTnLst>
                                    <p:anim calcmode="lin" valueType="num">
                                      <p:cBhvr>
                                        <p:cTn id="12" dur="500"/>
                                        <p:tgtEl>
                                          <p:spTgt spid="6"/>
                                        </p:tgtEl>
                                        <p:attrNameLst>
                                          <p:attrName>ppt_w</p:attrName>
                                        </p:attrNameLst>
                                      </p:cBhvr>
                                      <p:tavLst>
                                        <p:tav tm="0">
                                          <p:val>
                                            <p:strVal val="ppt_w"/>
                                          </p:val>
                                        </p:tav>
                                        <p:tav tm="100000">
                                          <p:val>
                                            <p:fltVal val="0"/>
                                          </p:val>
                                        </p:tav>
                                      </p:tavLst>
                                    </p:anim>
                                    <p:anim calcmode="lin" valueType="num">
                                      <p:cBhvr>
                                        <p:cTn id="13" dur="500"/>
                                        <p:tgtEl>
                                          <p:spTgt spid="6"/>
                                        </p:tgtEl>
                                        <p:attrNameLst>
                                          <p:attrName>ppt_h</p:attrName>
                                        </p:attrNameLst>
                                      </p:cBhvr>
                                      <p:tavLst>
                                        <p:tav tm="0">
                                          <p:val>
                                            <p:strVal val="ppt_h"/>
                                          </p:val>
                                        </p:tav>
                                        <p:tav tm="100000">
                                          <p:val>
                                            <p:strVal val="ppt_h"/>
                                          </p:val>
                                        </p:tav>
                                      </p:tavLst>
                                    </p:anim>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7" presetClass="exit" presetSubtype="10" fill="hold" grpId="0" nodeType="clickEffect">
                                  <p:stCondLst>
                                    <p:cond delay="0"/>
                                  </p:stCondLst>
                                  <p:childTnLst>
                                    <p:anim calcmode="lin" valueType="num">
                                      <p:cBhvr>
                                        <p:cTn id="18" dur="500"/>
                                        <p:tgtEl>
                                          <p:spTgt spid="7"/>
                                        </p:tgtEl>
                                        <p:attrNameLst>
                                          <p:attrName>ppt_w</p:attrName>
                                        </p:attrNameLst>
                                      </p:cBhvr>
                                      <p:tavLst>
                                        <p:tav tm="0">
                                          <p:val>
                                            <p:strVal val="ppt_w"/>
                                          </p:val>
                                        </p:tav>
                                        <p:tav tm="100000">
                                          <p:val>
                                            <p:fltVal val="0"/>
                                          </p:val>
                                        </p:tav>
                                      </p:tavLst>
                                    </p:anim>
                                    <p:anim calcmode="lin" valueType="num">
                                      <p:cBhvr>
                                        <p:cTn id="19" dur="500"/>
                                        <p:tgtEl>
                                          <p:spTgt spid="7"/>
                                        </p:tgtEl>
                                        <p:attrNameLst>
                                          <p:attrName>ppt_h</p:attrName>
                                        </p:attrNameLst>
                                      </p:cBhvr>
                                      <p:tavLst>
                                        <p:tav tm="0">
                                          <p:val>
                                            <p:strVal val="ppt_h"/>
                                          </p:val>
                                        </p:tav>
                                        <p:tav tm="100000">
                                          <p:val>
                                            <p:strVal val="ppt_h"/>
                                          </p:val>
                                        </p:tav>
                                      </p:tavLst>
                                    </p:anim>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4" presetClass="exit" presetSubtype="10" fill="hold" nodeType="clickEffect">
                                  <p:stCondLst>
                                    <p:cond delay="0"/>
                                  </p:stCondLst>
                                  <p:childTnLst>
                                    <p:animEffect transition="out" filter="randombar(horizontal)">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810BD-A47E-4876-9AFC-99D9AF3BCFC5}"/>
              </a:ext>
            </a:extLst>
          </p:cNvPr>
          <p:cNvSpPr>
            <a:spLocks noGrp="1"/>
          </p:cNvSpPr>
          <p:nvPr>
            <p:ph type="title"/>
          </p:nvPr>
        </p:nvSpPr>
        <p:spPr/>
        <p:txBody>
          <a:bodyPr/>
          <a:lstStyle/>
          <a:p>
            <a:r>
              <a:rPr lang="en-US" dirty="0"/>
              <a:t>Learning how to count...again</a:t>
            </a:r>
          </a:p>
        </p:txBody>
      </p:sp>
      <p:sp>
        <p:nvSpPr>
          <p:cNvPr id="3" name="Content Placeholder 2">
            <a:extLst>
              <a:ext uri="{FF2B5EF4-FFF2-40B4-BE49-F238E27FC236}">
                <a16:creationId xmlns:a16="http://schemas.microsoft.com/office/drawing/2014/main" id="{11D7A020-07EA-493B-9968-F1582130D309}"/>
              </a:ext>
            </a:extLst>
          </p:cNvPr>
          <p:cNvSpPr>
            <a:spLocks noGrp="1"/>
          </p:cNvSpPr>
          <p:nvPr>
            <p:ph idx="1"/>
          </p:nvPr>
        </p:nvSpPr>
        <p:spPr/>
        <p:txBody>
          <a:bodyPr/>
          <a:lstStyle/>
          <a:p>
            <a:r>
              <a:rPr lang="en-US" dirty="0"/>
              <a:t>Combinatorics – The study of the arrangement of objects</a:t>
            </a:r>
          </a:p>
          <a:p>
            <a:r>
              <a:rPr lang="en-US" dirty="0"/>
              <a:t>Enumeration – Counting of objects with certain properties</a:t>
            </a:r>
          </a:p>
          <a:p>
            <a:r>
              <a:rPr lang="en-US" dirty="0"/>
              <a:t>First came up in the study of gambling in the 1600s</a:t>
            </a:r>
          </a:p>
          <a:p>
            <a:r>
              <a:rPr lang="en-US" dirty="0"/>
              <a:t>Counting objects can be used to solve many problems:</a:t>
            </a:r>
          </a:p>
          <a:p>
            <a:pPr lvl="1"/>
            <a:r>
              <a:rPr lang="en-US" dirty="0"/>
              <a:t>How complex is this algorithm? </a:t>
            </a:r>
          </a:p>
          <a:p>
            <a:pPr lvl="1"/>
            <a:r>
              <a:rPr lang="en-US" dirty="0"/>
              <a:t>How many telephone numbers needed for a given population?</a:t>
            </a:r>
          </a:p>
          <a:p>
            <a:pPr lvl="1"/>
            <a:r>
              <a:rPr lang="en-US" dirty="0"/>
              <a:t>How many IP addresses do we need for a given region?</a:t>
            </a:r>
          </a:p>
          <a:p>
            <a:pPr lvl="1"/>
            <a:r>
              <a:rPr lang="en-US" dirty="0"/>
              <a:t>How complex does a password need to be?</a:t>
            </a:r>
          </a:p>
          <a:p>
            <a:pPr lvl="1"/>
            <a:r>
              <a:rPr lang="en-US" dirty="0"/>
              <a:t>DNA sequencing</a:t>
            </a:r>
          </a:p>
          <a:p>
            <a:pPr lvl="1"/>
            <a:endParaRPr lang="en-US" dirty="0"/>
          </a:p>
          <a:p>
            <a:endParaRPr lang="en-US" dirty="0"/>
          </a:p>
        </p:txBody>
      </p:sp>
      <p:sp>
        <p:nvSpPr>
          <p:cNvPr id="4" name="TextBox 3">
            <a:extLst>
              <a:ext uri="{FF2B5EF4-FFF2-40B4-BE49-F238E27FC236}">
                <a16:creationId xmlns:a16="http://schemas.microsoft.com/office/drawing/2014/main" id="{79BBE675-3BF0-4B14-A1D9-541AFBDE5E56}"/>
              </a:ext>
            </a:extLst>
          </p:cNvPr>
          <p:cNvSpPr txBox="1"/>
          <p:nvPr/>
        </p:nvSpPr>
        <p:spPr>
          <a:xfrm>
            <a:off x="0" y="6620361"/>
            <a:ext cx="5168403" cy="230832"/>
          </a:xfrm>
          <a:prstGeom prst="rect">
            <a:avLst/>
          </a:prstGeom>
          <a:noFill/>
        </p:spPr>
        <p:txBody>
          <a:bodyPr wrap="none" rtlCol="0">
            <a:spAutoFit/>
          </a:bodyPr>
          <a:lstStyle/>
          <a:p>
            <a:r>
              <a:rPr lang="en-US" sz="900" dirty="0"/>
              <a:t>Rosen, Kenneth. </a:t>
            </a:r>
            <a:r>
              <a:rPr lang="en-US" sz="900" i="1" dirty="0"/>
              <a:t>Discrete Mathematics and Its Applications, 7th Edition</a:t>
            </a:r>
            <a:r>
              <a:rPr lang="en-US" sz="900" dirty="0"/>
              <a:t>. McGraw-Hill, 2012</a:t>
            </a:r>
          </a:p>
        </p:txBody>
      </p:sp>
      <p:pic>
        <p:nvPicPr>
          <p:cNvPr id="1026" name="Picture 2" descr="Telephone Numbers Images, Stock Photos &amp;amp; Vectors | Shutterstock">
            <a:extLst>
              <a:ext uri="{FF2B5EF4-FFF2-40B4-BE49-F238E27FC236}">
                <a16:creationId xmlns:a16="http://schemas.microsoft.com/office/drawing/2014/main" id="{D0A7C5A7-9067-472E-9DA3-EFD4BB257B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1634" y="2171175"/>
            <a:ext cx="2070100" cy="11146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P Address - Network Encyclopedia">
            <a:extLst>
              <a:ext uri="{FF2B5EF4-FFF2-40B4-BE49-F238E27FC236}">
                <a16:creationId xmlns:a16="http://schemas.microsoft.com/office/drawing/2014/main" id="{41D78A48-91B3-4080-A4E4-A527983E4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1049" y="4881001"/>
            <a:ext cx="2857500" cy="1714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0" name="Picture 6" descr="Sanger Sequencing Steps &amp;amp; Method">
            <a:extLst>
              <a:ext uri="{FF2B5EF4-FFF2-40B4-BE49-F238E27FC236}">
                <a16:creationId xmlns:a16="http://schemas.microsoft.com/office/drawing/2014/main" id="{86A9C5E0-41B8-4E8B-A7C8-4DBD8D75CD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9519" y="5407442"/>
            <a:ext cx="1788160" cy="131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03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D7683-24A6-EA9C-4E1B-53254FCFB2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F785D6-9E90-2C3F-24E4-7D4E9DA09D2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94075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406FA-2EC6-C2DC-61D3-3FDD17E917B5}"/>
              </a:ext>
            </a:extLst>
          </p:cNvPr>
          <p:cNvSpPr>
            <a:spLocks noGrp="1"/>
          </p:cNvSpPr>
          <p:nvPr>
            <p:ph type="title"/>
          </p:nvPr>
        </p:nvSpPr>
        <p:spPr/>
        <p:txBody>
          <a:bodyPr/>
          <a:lstStyle/>
          <a:p>
            <a:r>
              <a:rPr lang="en-US" dirty="0"/>
              <a:t>Counting by Complement</a:t>
            </a:r>
          </a:p>
        </p:txBody>
      </p:sp>
      <p:sp>
        <p:nvSpPr>
          <p:cNvPr id="3" name="Content Placeholder 2">
            <a:extLst>
              <a:ext uri="{FF2B5EF4-FFF2-40B4-BE49-F238E27FC236}">
                <a16:creationId xmlns:a16="http://schemas.microsoft.com/office/drawing/2014/main" id="{7639E7F5-74AC-DEFE-3239-2EB33C474B3D}"/>
              </a:ext>
            </a:extLst>
          </p:cNvPr>
          <p:cNvSpPr>
            <a:spLocks noGrp="1"/>
          </p:cNvSpPr>
          <p:nvPr>
            <p:ph idx="1"/>
          </p:nvPr>
        </p:nvSpPr>
        <p:spPr>
          <a:xfrm>
            <a:off x="645130" y="1578544"/>
            <a:ext cx="9404723" cy="694393"/>
          </a:xfrm>
        </p:spPr>
        <p:txBody>
          <a:bodyPr/>
          <a:lstStyle/>
          <a:p>
            <a:pPr marL="0" indent="0">
              <a:buNone/>
            </a:pPr>
            <a:r>
              <a:rPr lang="en-US" dirty="0"/>
              <a:t>How many 8-bit strings do not begin with 01?</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E4D11460-A7E1-5606-33E3-9C7D9084F451}"/>
              </a:ext>
            </a:extLst>
          </p:cNvPr>
          <p:cNvSpPr txBox="1"/>
          <p:nvPr/>
        </p:nvSpPr>
        <p:spPr>
          <a:xfrm>
            <a:off x="645130" y="2503944"/>
            <a:ext cx="6261651" cy="369332"/>
          </a:xfrm>
          <a:prstGeom prst="rect">
            <a:avLst/>
          </a:prstGeom>
          <a:noFill/>
        </p:spPr>
        <p:txBody>
          <a:bodyPr wrap="none" rtlCol="0">
            <a:spAutoFit/>
          </a:bodyPr>
          <a:lstStyle/>
          <a:p>
            <a:pPr marL="0" indent="0">
              <a:buNone/>
            </a:pPr>
            <a:r>
              <a:rPr lang="en-US" dirty="0"/>
              <a:t>1. How many 8-bit strings are there with no restrictions?</a:t>
            </a:r>
          </a:p>
        </p:txBody>
      </p:sp>
      <p:sp>
        <p:nvSpPr>
          <p:cNvPr id="5" name="TextBox 4">
            <a:extLst>
              <a:ext uri="{FF2B5EF4-FFF2-40B4-BE49-F238E27FC236}">
                <a16:creationId xmlns:a16="http://schemas.microsoft.com/office/drawing/2014/main" id="{0C42F4B2-94A6-32B8-40AC-A433F5847A9E}"/>
              </a:ext>
            </a:extLst>
          </p:cNvPr>
          <p:cNvSpPr txBox="1"/>
          <p:nvPr/>
        </p:nvSpPr>
        <p:spPr>
          <a:xfrm>
            <a:off x="645130" y="3819261"/>
            <a:ext cx="5059398" cy="369332"/>
          </a:xfrm>
          <a:prstGeom prst="rect">
            <a:avLst/>
          </a:prstGeom>
          <a:noFill/>
        </p:spPr>
        <p:txBody>
          <a:bodyPr wrap="none" rtlCol="0">
            <a:spAutoFit/>
          </a:bodyPr>
          <a:lstStyle/>
          <a:p>
            <a:pPr marL="0" indent="0">
              <a:buNone/>
            </a:pPr>
            <a:r>
              <a:rPr lang="en-US" dirty="0"/>
              <a:t>2. How many 8-bit strings DO begin with 01?</a:t>
            </a:r>
          </a:p>
        </p:txBody>
      </p:sp>
      <p:sp>
        <p:nvSpPr>
          <p:cNvPr id="6" name="TextBox 5">
            <a:extLst>
              <a:ext uri="{FF2B5EF4-FFF2-40B4-BE49-F238E27FC236}">
                <a16:creationId xmlns:a16="http://schemas.microsoft.com/office/drawing/2014/main" id="{C339AB03-EC4F-A686-CAB6-8BDC8270FB50}"/>
              </a:ext>
            </a:extLst>
          </p:cNvPr>
          <p:cNvSpPr txBox="1"/>
          <p:nvPr/>
        </p:nvSpPr>
        <p:spPr>
          <a:xfrm>
            <a:off x="645130" y="5279456"/>
            <a:ext cx="1386918" cy="369332"/>
          </a:xfrm>
          <a:prstGeom prst="rect">
            <a:avLst/>
          </a:prstGeom>
          <a:noFill/>
        </p:spPr>
        <p:txBody>
          <a:bodyPr wrap="none" rtlCol="0">
            <a:spAutoFit/>
          </a:bodyPr>
          <a:lstStyle/>
          <a:p>
            <a:pPr marL="0" indent="0">
              <a:buNone/>
            </a:pPr>
            <a:r>
              <a:rPr lang="en-US" dirty="0"/>
              <a:t>3. Subtract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C477CA-D710-30D0-4EE2-19B5F7167FA4}"/>
                  </a:ext>
                </a:extLst>
              </p:cNvPr>
              <p:cNvSpPr txBox="1"/>
              <p:nvPr/>
            </p:nvSpPr>
            <p:spPr>
              <a:xfrm>
                <a:off x="645130" y="3027239"/>
                <a:ext cx="484363" cy="369332"/>
              </a:xfrm>
              <a:prstGeom prst="rect">
                <a:avLst/>
              </a:prstGeom>
              <a:noFill/>
            </p:spPr>
            <p:txBody>
              <a:bodyPr wrap="none" rtlCol="0">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8</m:t>
                          </m:r>
                        </m:sup>
                      </m:sSup>
                    </m:oMath>
                  </m:oMathPara>
                </a14:m>
                <a:endParaRPr lang="en-US" dirty="0"/>
              </a:p>
            </p:txBody>
          </p:sp>
        </mc:Choice>
        <mc:Fallback xmlns="">
          <p:sp>
            <p:nvSpPr>
              <p:cNvPr id="7" name="TextBox 6">
                <a:extLst>
                  <a:ext uri="{FF2B5EF4-FFF2-40B4-BE49-F238E27FC236}">
                    <a16:creationId xmlns:a16="http://schemas.microsoft.com/office/drawing/2014/main" id="{3FC477CA-D710-30D0-4EE2-19B5F7167FA4}"/>
                  </a:ext>
                </a:extLst>
              </p:cNvPr>
              <p:cNvSpPr txBox="1">
                <a:spLocks noRot="1" noChangeAspect="1" noMove="1" noResize="1" noEditPoints="1" noAdjustHandles="1" noChangeArrowheads="1" noChangeShapeType="1" noTextEdit="1"/>
              </p:cNvSpPr>
              <p:nvPr/>
            </p:nvSpPr>
            <p:spPr>
              <a:xfrm>
                <a:off x="645130" y="3027239"/>
                <a:ext cx="484363"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AFE76E7-A2D7-159B-C053-C3F1AC8CD393}"/>
                  </a:ext>
                </a:extLst>
              </p:cNvPr>
              <p:cNvSpPr txBox="1"/>
              <p:nvPr/>
            </p:nvSpPr>
            <p:spPr>
              <a:xfrm>
                <a:off x="645130" y="4316337"/>
                <a:ext cx="2010422" cy="369332"/>
              </a:xfrm>
              <a:prstGeom prst="rect">
                <a:avLst/>
              </a:prstGeom>
              <a:noFill/>
            </p:spPr>
            <p:txBody>
              <a:bodyPr wrap="none" rtlCol="0">
                <a:spAutoFit/>
              </a:bodyPr>
              <a:lstStyle/>
              <a:p>
                <a:pPr marL="0" indent="0">
                  <a:buNone/>
                </a:pPr>
                <a:r>
                  <a:rPr lang="en-US" dirty="0"/>
                  <a:t>01_ _ _ _ _ _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6</m:t>
                        </m:r>
                      </m:sup>
                    </m:sSup>
                  </m:oMath>
                </a14:m>
                <a:endParaRPr lang="en-US" dirty="0"/>
              </a:p>
            </p:txBody>
          </p:sp>
        </mc:Choice>
        <mc:Fallback xmlns="">
          <p:sp>
            <p:nvSpPr>
              <p:cNvPr id="8" name="TextBox 7">
                <a:extLst>
                  <a:ext uri="{FF2B5EF4-FFF2-40B4-BE49-F238E27FC236}">
                    <a16:creationId xmlns:a16="http://schemas.microsoft.com/office/drawing/2014/main" id="{7AFE76E7-A2D7-159B-C053-C3F1AC8CD393}"/>
                  </a:ext>
                </a:extLst>
              </p:cNvPr>
              <p:cNvSpPr txBox="1">
                <a:spLocks noRot="1" noChangeAspect="1" noMove="1" noResize="1" noEditPoints="1" noAdjustHandles="1" noChangeArrowheads="1" noChangeShapeType="1" noTextEdit="1"/>
              </p:cNvSpPr>
              <p:nvPr/>
            </p:nvSpPr>
            <p:spPr>
              <a:xfrm>
                <a:off x="645130" y="4316337"/>
                <a:ext cx="2010422" cy="369332"/>
              </a:xfrm>
              <a:prstGeom prst="rect">
                <a:avLst/>
              </a:prstGeom>
              <a:blipFill>
                <a:blip r:embed="rId3"/>
                <a:stretch>
                  <a:fillRect l="-2727"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BDD7BE-A022-2520-21BA-DE8C98B037BD}"/>
                  </a:ext>
                </a:extLst>
              </p:cNvPr>
              <p:cNvSpPr txBox="1"/>
              <p:nvPr/>
            </p:nvSpPr>
            <p:spPr>
              <a:xfrm>
                <a:off x="645130" y="5792110"/>
                <a:ext cx="1681742" cy="369332"/>
              </a:xfrm>
              <a:prstGeom prst="rect">
                <a:avLst/>
              </a:prstGeom>
              <a:noFill/>
            </p:spPr>
            <p:txBody>
              <a:bodyPr wrap="none" rtlCol="0">
                <a:spAutoFit/>
              </a:bodyPr>
              <a:lstStyle/>
              <a:p>
                <a:pPr marL="0"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8</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6</m:t>
                        </m:r>
                      </m:sup>
                    </m:sSup>
                    <m:r>
                      <a:rPr lang="en-US" b="0" i="1" smtClean="0">
                        <a:latin typeface="Cambria Math" panose="02040503050406030204" pitchFamily="18" charset="0"/>
                      </a:rPr>
                      <m:t>=192</m:t>
                    </m:r>
                  </m:oMath>
                </a14:m>
                <a:r>
                  <a:rPr lang="en-US" dirty="0"/>
                  <a:t> </a:t>
                </a:r>
              </a:p>
            </p:txBody>
          </p:sp>
        </mc:Choice>
        <mc:Fallback xmlns="">
          <p:sp>
            <p:nvSpPr>
              <p:cNvPr id="9" name="TextBox 8">
                <a:extLst>
                  <a:ext uri="{FF2B5EF4-FFF2-40B4-BE49-F238E27FC236}">
                    <a16:creationId xmlns:a16="http://schemas.microsoft.com/office/drawing/2014/main" id="{C7BDD7BE-A022-2520-21BA-DE8C98B037BD}"/>
                  </a:ext>
                </a:extLst>
              </p:cNvPr>
              <p:cNvSpPr txBox="1">
                <a:spLocks noRot="1" noChangeAspect="1" noMove="1" noResize="1" noEditPoints="1" noAdjustHandles="1" noChangeArrowheads="1" noChangeShapeType="1" noTextEdit="1"/>
              </p:cNvSpPr>
              <p:nvPr/>
            </p:nvSpPr>
            <p:spPr>
              <a:xfrm>
                <a:off x="645130" y="5792110"/>
                <a:ext cx="1681742" cy="369332"/>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08C9DEF-5CF5-02DC-8DB4-4965DC81BF60}"/>
              </a:ext>
            </a:extLst>
          </p:cNvPr>
          <p:cNvSpPr txBox="1"/>
          <p:nvPr/>
        </p:nvSpPr>
        <p:spPr>
          <a:xfrm>
            <a:off x="0" y="6492875"/>
            <a:ext cx="6092890" cy="369332"/>
          </a:xfrm>
          <a:prstGeom prst="rect">
            <a:avLst/>
          </a:prstGeom>
          <a:noFill/>
        </p:spPr>
        <p:txBody>
          <a:bodyPr wrap="square">
            <a:spAutoFit/>
          </a:bodyPr>
          <a:lstStyle/>
          <a:p>
            <a:r>
              <a:rPr lang="en-US" b="1" dirty="0"/>
              <a:t>10.7 Counting by complement</a:t>
            </a:r>
          </a:p>
        </p:txBody>
      </p:sp>
    </p:spTree>
    <p:extLst>
      <p:ext uri="{BB962C8B-B14F-4D97-AF65-F5344CB8AC3E}">
        <p14:creationId xmlns:p14="http://schemas.microsoft.com/office/powerpoint/2010/main" val="3985551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F9324-A6A9-4216-AB9E-EB3EBC08968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E8307C5-9795-2B89-6336-47B89F1299F0}"/>
              </a:ext>
            </a:extLst>
          </p:cNvPr>
          <p:cNvPicPr>
            <a:picLocks noChangeAspect="1"/>
          </p:cNvPicPr>
          <p:nvPr/>
        </p:nvPicPr>
        <p:blipFill>
          <a:blip r:embed="rId2"/>
          <a:stretch>
            <a:fillRect/>
          </a:stretch>
        </p:blipFill>
        <p:spPr>
          <a:xfrm>
            <a:off x="838199" y="1797990"/>
            <a:ext cx="10575547" cy="4117618"/>
          </a:xfrm>
          <a:prstGeom prst="rect">
            <a:avLst/>
          </a:prstGeom>
        </p:spPr>
      </p:pic>
      <p:sp>
        <p:nvSpPr>
          <p:cNvPr id="5" name="Rectangle 4">
            <a:extLst>
              <a:ext uri="{FF2B5EF4-FFF2-40B4-BE49-F238E27FC236}">
                <a16:creationId xmlns:a16="http://schemas.microsoft.com/office/drawing/2014/main" id="{C69E7AC6-E36A-9BED-85F3-451A2643D223}"/>
              </a:ext>
            </a:extLst>
          </p:cNvPr>
          <p:cNvSpPr/>
          <p:nvPr/>
        </p:nvSpPr>
        <p:spPr>
          <a:xfrm>
            <a:off x="29972" y="3154670"/>
            <a:ext cx="12192000" cy="108482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A234570-D362-E5B9-3FBA-50136D927FD9}"/>
              </a:ext>
            </a:extLst>
          </p:cNvPr>
          <p:cNvSpPr/>
          <p:nvPr/>
        </p:nvSpPr>
        <p:spPr>
          <a:xfrm>
            <a:off x="0" y="4615119"/>
            <a:ext cx="12192000" cy="140425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016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10" fill="hold" grpId="0"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strVal val="ppt_h"/>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7" presetClass="exit" presetSubtype="10" fill="hold" grpId="0" nodeType="clickEffect">
                                  <p:stCondLst>
                                    <p:cond delay="0"/>
                                  </p:stCondLst>
                                  <p:childTnLst>
                                    <p:anim calcmode="lin" valueType="num">
                                      <p:cBhvr>
                                        <p:cTn id="12" dur="500"/>
                                        <p:tgtEl>
                                          <p:spTgt spid="6"/>
                                        </p:tgtEl>
                                        <p:attrNameLst>
                                          <p:attrName>ppt_w</p:attrName>
                                        </p:attrNameLst>
                                      </p:cBhvr>
                                      <p:tavLst>
                                        <p:tav tm="0">
                                          <p:val>
                                            <p:strVal val="ppt_w"/>
                                          </p:val>
                                        </p:tav>
                                        <p:tav tm="100000">
                                          <p:val>
                                            <p:fltVal val="0"/>
                                          </p:val>
                                        </p:tav>
                                      </p:tavLst>
                                    </p:anim>
                                    <p:anim calcmode="lin" valueType="num">
                                      <p:cBhvr>
                                        <p:cTn id="13" dur="500"/>
                                        <p:tgtEl>
                                          <p:spTgt spid="6"/>
                                        </p:tgtEl>
                                        <p:attrNameLst>
                                          <p:attrName>ppt_h</p:attrName>
                                        </p:attrNameLst>
                                      </p:cBhvr>
                                      <p:tavLst>
                                        <p:tav tm="0">
                                          <p:val>
                                            <p:strVal val="ppt_h"/>
                                          </p:val>
                                        </p:tav>
                                        <p:tav tm="100000">
                                          <p:val>
                                            <p:strVal val="ppt_h"/>
                                          </p:val>
                                        </p:tav>
                                      </p:tavLst>
                                    </p:anim>
                                    <p:set>
                                      <p:cBhvr>
                                        <p:cTn id="1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22F0-12D3-73FA-D4E7-5A898773E35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F4408498-86E1-A749-963E-F95619FB2C84}"/>
              </a:ext>
            </a:extLst>
          </p:cNvPr>
          <p:cNvPicPr>
            <a:picLocks noGrp="1" noChangeAspect="1"/>
          </p:cNvPicPr>
          <p:nvPr>
            <p:ph idx="1"/>
          </p:nvPr>
        </p:nvPicPr>
        <p:blipFill>
          <a:blip r:embed="rId2"/>
          <a:stretch>
            <a:fillRect/>
          </a:stretch>
        </p:blipFill>
        <p:spPr>
          <a:xfrm>
            <a:off x="838200" y="2139837"/>
            <a:ext cx="10515600" cy="3722914"/>
          </a:xfrm>
          <a:prstGeom prst="rect">
            <a:avLst/>
          </a:prstGeom>
        </p:spPr>
      </p:pic>
      <p:sp>
        <p:nvSpPr>
          <p:cNvPr id="5" name="Rectangle 4">
            <a:extLst>
              <a:ext uri="{FF2B5EF4-FFF2-40B4-BE49-F238E27FC236}">
                <a16:creationId xmlns:a16="http://schemas.microsoft.com/office/drawing/2014/main" id="{A629EBEB-D562-72FE-1608-1F58047CA8E6}"/>
              </a:ext>
            </a:extLst>
          </p:cNvPr>
          <p:cNvSpPr/>
          <p:nvPr/>
        </p:nvSpPr>
        <p:spPr>
          <a:xfrm>
            <a:off x="0" y="3096491"/>
            <a:ext cx="12192000" cy="121227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CD5BA1-A331-6D8F-69F3-D51E6EE413A1}"/>
              </a:ext>
            </a:extLst>
          </p:cNvPr>
          <p:cNvSpPr/>
          <p:nvPr/>
        </p:nvSpPr>
        <p:spPr>
          <a:xfrm>
            <a:off x="0" y="4786745"/>
            <a:ext cx="12192000" cy="140425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032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10" fill="hold" grpId="0"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strVal val="ppt_h"/>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7" presetClass="exit" presetSubtype="10" fill="hold" grpId="0" nodeType="clickEffect">
                                  <p:stCondLst>
                                    <p:cond delay="0"/>
                                  </p:stCondLst>
                                  <p:childTnLst>
                                    <p:anim calcmode="lin" valueType="num">
                                      <p:cBhvr>
                                        <p:cTn id="12" dur="500"/>
                                        <p:tgtEl>
                                          <p:spTgt spid="6"/>
                                        </p:tgtEl>
                                        <p:attrNameLst>
                                          <p:attrName>ppt_w</p:attrName>
                                        </p:attrNameLst>
                                      </p:cBhvr>
                                      <p:tavLst>
                                        <p:tav tm="0">
                                          <p:val>
                                            <p:strVal val="ppt_w"/>
                                          </p:val>
                                        </p:tav>
                                        <p:tav tm="100000">
                                          <p:val>
                                            <p:fltVal val="0"/>
                                          </p:val>
                                        </p:tav>
                                      </p:tavLst>
                                    </p:anim>
                                    <p:anim calcmode="lin" valueType="num">
                                      <p:cBhvr>
                                        <p:cTn id="13" dur="500"/>
                                        <p:tgtEl>
                                          <p:spTgt spid="6"/>
                                        </p:tgtEl>
                                        <p:attrNameLst>
                                          <p:attrName>ppt_h</p:attrName>
                                        </p:attrNameLst>
                                      </p:cBhvr>
                                      <p:tavLst>
                                        <p:tav tm="0">
                                          <p:val>
                                            <p:strVal val="ppt_h"/>
                                          </p:val>
                                        </p:tav>
                                        <p:tav tm="100000">
                                          <p:val>
                                            <p:strVal val="ppt_h"/>
                                          </p:val>
                                        </p:tav>
                                      </p:tavLst>
                                    </p:anim>
                                    <p:set>
                                      <p:cBhvr>
                                        <p:cTn id="1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2D7E4-546B-3446-5E98-C0E068B21F49}"/>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3ED2B06E-78A1-31BF-0E60-441F76A185F7}"/>
              </a:ext>
            </a:extLst>
          </p:cNvPr>
          <p:cNvSpPr>
            <a:spLocks noGrp="1"/>
          </p:cNvSpPr>
          <p:nvPr>
            <p:ph idx="1"/>
          </p:nvPr>
        </p:nvSpPr>
        <p:spPr/>
        <p:txBody>
          <a:bodyPr/>
          <a:lstStyle/>
          <a:p>
            <a:r>
              <a:rPr lang="en-US" dirty="0"/>
              <a:t>C(</a:t>
            </a:r>
            <a:r>
              <a:rPr lang="en-US" dirty="0" err="1"/>
              <a:t>n,r</a:t>
            </a:r>
            <a:r>
              <a:rPr lang="en-US" dirty="0"/>
              <a:t>) is a subset of P(</a:t>
            </a:r>
            <a:r>
              <a:rPr lang="en-US" dirty="0" err="1"/>
              <a:t>n,r</a:t>
            </a:r>
            <a:r>
              <a:rPr lang="en-US" dirty="0"/>
              <a:t>)</a:t>
            </a:r>
          </a:p>
          <a:p>
            <a:endParaRPr lang="en-US" dirty="0"/>
          </a:p>
          <a:p>
            <a:r>
              <a:rPr lang="en-US" dirty="0"/>
              <a:t>Counting by complement</a:t>
            </a:r>
          </a:p>
          <a:p>
            <a:pPr lvl="1"/>
            <a:r>
              <a:rPr lang="en-US" dirty="0"/>
              <a:t>No restriction – restrictions* =&gt;</a:t>
            </a:r>
          </a:p>
          <a:p>
            <a:pPr lvl="1"/>
            <a:endParaRPr lang="en-US" dirty="0"/>
          </a:p>
          <a:p>
            <a:r>
              <a:rPr lang="en-US" dirty="0"/>
              <a:t>Repetitions	- subset/special case of C(</a:t>
            </a:r>
            <a:r>
              <a:rPr lang="en-US" dirty="0" err="1"/>
              <a:t>n,r</a:t>
            </a:r>
            <a:r>
              <a:rPr lang="en-US" dirty="0"/>
              <a:t>)</a:t>
            </a:r>
          </a:p>
          <a:p>
            <a:pPr lvl="1"/>
            <a:r>
              <a:rPr lang="en-US" dirty="0"/>
              <a:t>Repeats of the options 		n+	S= {1,1,2,2,3,3}</a:t>
            </a:r>
          </a:p>
          <a:p>
            <a:pPr lvl="1"/>
            <a:r>
              <a:rPr lang="en-US" dirty="0"/>
              <a:t>More pulls than options: 	r&gt;n	S ={1,2,3}	 r=(1,2,3,3)</a:t>
            </a:r>
          </a:p>
          <a:p>
            <a:endParaRPr lang="en-US" dirty="0"/>
          </a:p>
        </p:txBody>
      </p:sp>
      <p:grpSp>
        <p:nvGrpSpPr>
          <p:cNvPr id="4" name="Group 3">
            <a:extLst>
              <a:ext uri="{FF2B5EF4-FFF2-40B4-BE49-F238E27FC236}">
                <a16:creationId xmlns:a16="http://schemas.microsoft.com/office/drawing/2014/main" id="{AE01B341-D39D-ECB6-5B3F-B13CE554E97E}"/>
              </a:ext>
            </a:extLst>
          </p:cNvPr>
          <p:cNvGrpSpPr/>
          <p:nvPr/>
        </p:nvGrpSpPr>
        <p:grpSpPr>
          <a:xfrm>
            <a:off x="8734248" y="-109822"/>
            <a:ext cx="3310640" cy="1492049"/>
            <a:chOff x="718924" y="2110060"/>
            <a:chExt cx="3045496" cy="2907156"/>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0B6C1E1-5EB2-0BEC-1017-DFF0F35C25E7}"/>
                    </a:ext>
                  </a:extLst>
                </p:cNvPr>
                <p:cNvSpPr/>
                <p:nvPr/>
              </p:nvSpPr>
              <p:spPr>
                <a:xfrm>
                  <a:off x="744383" y="2653632"/>
                  <a:ext cx="3020037" cy="236358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 </m:t>
                            </m:r>
                          </m:den>
                        </m:f>
                      </m:oMath>
                    </m:oMathPara>
                  </a14:m>
                  <a:endParaRPr lang="en-US" sz="2400" dirty="0"/>
                </a:p>
              </p:txBody>
            </p:sp>
          </mc:Choice>
          <mc:Fallback xmlns="">
            <p:sp>
              <p:nvSpPr>
                <p:cNvPr id="5" name="Rectangle 4">
                  <a:extLst>
                    <a:ext uri="{FF2B5EF4-FFF2-40B4-BE49-F238E27FC236}">
                      <a16:creationId xmlns:a16="http://schemas.microsoft.com/office/drawing/2014/main" id="{11375655-82C9-876B-5B95-D9613F0031CA}"/>
                    </a:ext>
                  </a:extLst>
                </p:cNvPr>
                <p:cNvSpPr>
                  <a:spLocks noRot="1" noChangeAspect="1" noMove="1" noResize="1" noEditPoints="1" noAdjustHandles="1" noChangeArrowheads="1" noChangeShapeType="1" noTextEdit="1"/>
                </p:cNvSpPr>
                <p:nvPr/>
              </p:nvSpPr>
              <p:spPr>
                <a:xfrm>
                  <a:off x="744383" y="2653632"/>
                  <a:ext cx="3020037" cy="2363584"/>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F6030C9-96FB-601A-35A4-71BAE4D8411C}"/>
                </a:ext>
              </a:extLst>
            </p:cNvPr>
            <p:cNvSpPr txBox="1"/>
            <p:nvPr/>
          </p:nvSpPr>
          <p:spPr>
            <a:xfrm>
              <a:off x="718924" y="2110060"/>
              <a:ext cx="1736372" cy="369331"/>
            </a:xfrm>
            <a:prstGeom prst="rect">
              <a:avLst/>
            </a:prstGeom>
            <a:noFill/>
          </p:spPr>
          <p:txBody>
            <a:bodyPr wrap="none" rtlCol="0">
              <a:spAutoFit/>
            </a:bodyPr>
            <a:lstStyle/>
            <a:p>
              <a:r>
                <a:rPr lang="en-US" dirty="0"/>
                <a:t>Order matters</a:t>
              </a:r>
            </a:p>
          </p:txBody>
        </p:sp>
      </p:grpSp>
      <p:grpSp>
        <p:nvGrpSpPr>
          <p:cNvPr id="7" name="Group 6">
            <a:extLst>
              <a:ext uri="{FF2B5EF4-FFF2-40B4-BE49-F238E27FC236}">
                <a16:creationId xmlns:a16="http://schemas.microsoft.com/office/drawing/2014/main" id="{85D08AF9-D8BA-E518-8E16-C9D2BDBA2F2A}"/>
              </a:ext>
            </a:extLst>
          </p:cNvPr>
          <p:cNvGrpSpPr/>
          <p:nvPr/>
        </p:nvGrpSpPr>
        <p:grpSpPr>
          <a:xfrm>
            <a:off x="8091035" y="1281406"/>
            <a:ext cx="3953853" cy="1814326"/>
            <a:chOff x="8210050" y="4978762"/>
            <a:chExt cx="3953853" cy="1814326"/>
          </a:xfrm>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896AD4D-B007-BF10-6FC7-A15BDCC4C3BB}"/>
                    </a:ext>
                  </a:extLst>
                </p:cNvPr>
                <p:cNvSpPr/>
                <p:nvPr/>
              </p:nvSpPr>
              <p:spPr>
                <a:xfrm>
                  <a:off x="8288189" y="5337046"/>
                  <a:ext cx="3875714" cy="145604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type m:val="noBar"/>
                                <m:ctrlPr>
                                  <a:rPr lang="en-US" sz="2400" b="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𝑟</m:t>
                                </m:r>
                              </m:den>
                            </m:f>
                          </m:e>
                        </m:d>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m:t>
                            </m:r>
                          </m:num>
                          <m:den>
                            <m:r>
                              <a:rPr lang="en-US" sz="2400" b="0" i="1" smtClean="0">
                                <a:latin typeface="Cambria Math" panose="02040503050406030204" pitchFamily="18" charset="0"/>
                              </a:rPr>
                              <m:t>𝑟</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 </m:t>
                            </m:r>
                          </m:den>
                        </m:f>
                      </m:oMath>
                    </m:oMathPara>
                  </a14:m>
                  <a:endParaRPr lang="en-US" sz="2400" dirty="0"/>
                </a:p>
                <a:p>
                  <a:pPr algn="ctr"/>
                  <a:endParaRPr lang="en-US" sz="2400" dirty="0"/>
                </a:p>
                <a:p>
                  <a:pPr algn="ctr"/>
                  <a:r>
                    <a:rPr lang="en-US" sz="2400" dirty="0"/>
                    <a:t>"</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choose</m:t>
                      </m:r>
                      <m:r>
                        <a:rPr lang="en-US" sz="2400" b="0" i="1" smtClean="0">
                          <a:latin typeface="Cambria Math" panose="02040503050406030204" pitchFamily="18" charset="0"/>
                        </a:rPr>
                        <m:t> </m:t>
                      </m:r>
                      <m:r>
                        <a:rPr lang="en-US" sz="2400" b="0" i="1" smtClean="0">
                          <a:latin typeface="Cambria Math" panose="02040503050406030204" pitchFamily="18" charset="0"/>
                        </a:rPr>
                        <m:t>𝑟</m:t>
                      </m:r>
                      <m:r>
                        <a:rPr lang="en-US" sz="2400" b="0" i="1" smtClean="0">
                          <a:latin typeface="Cambria Math" panose="02040503050406030204" pitchFamily="18" charset="0"/>
                        </a:rPr>
                        <m:t>"</m:t>
                      </m:r>
                    </m:oMath>
                  </a14:m>
                  <a:endParaRPr lang="en-US" sz="2400" dirty="0"/>
                </a:p>
              </p:txBody>
            </p:sp>
          </mc:Choice>
          <mc:Fallback xmlns="">
            <p:sp>
              <p:nvSpPr>
                <p:cNvPr id="8" name="Rectangle 7">
                  <a:extLst>
                    <a:ext uri="{FF2B5EF4-FFF2-40B4-BE49-F238E27FC236}">
                      <a16:creationId xmlns:a16="http://schemas.microsoft.com/office/drawing/2014/main" id="{A520C437-4726-CAF8-B87A-825E905C9B34}"/>
                    </a:ext>
                  </a:extLst>
                </p:cNvPr>
                <p:cNvSpPr>
                  <a:spLocks noRot="1" noChangeAspect="1" noMove="1" noResize="1" noEditPoints="1" noAdjustHandles="1" noChangeArrowheads="1" noChangeShapeType="1" noTextEdit="1"/>
                </p:cNvSpPr>
                <p:nvPr/>
              </p:nvSpPr>
              <p:spPr>
                <a:xfrm>
                  <a:off x="8288189" y="5337046"/>
                  <a:ext cx="3875714" cy="1456042"/>
                </a:xfrm>
                <a:prstGeom prst="rect">
                  <a:avLst/>
                </a:prstGeom>
                <a:blipFill>
                  <a:blip r:embed="rId3"/>
                  <a:stretch>
                    <a:fillRect b="-1196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68295EFC-7C02-A959-0A93-4061F52A0503}"/>
                </a:ext>
              </a:extLst>
            </p:cNvPr>
            <p:cNvSpPr txBox="1"/>
            <p:nvPr/>
          </p:nvSpPr>
          <p:spPr>
            <a:xfrm>
              <a:off x="8210050" y="4978762"/>
              <a:ext cx="2784737" cy="369332"/>
            </a:xfrm>
            <a:prstGeom prst="rect">
              <a:avLst/>
            </a:prstGeom>
            <a:noFill/>
          </p:spPr>
          <p:txBody>
            <a:bodyPr wrap="none" rtlCol="0">
              <a:spAutoFit/>
            </a:bodyPr>
            <a:lstStyle/>
            <a:p>
              <a:r>
                <a:rPr lang="en-US" dirty="0"/>
                <a:t>Order does not matter</a:t>
              </a:r>
            </a:p>
          </p:txBody>
        </p:sp>
      </p:grpSp>
    </p:spTree>
    <p:extLst>
      <p:ext uri="{BB962C8B-B14F-4D97-AF65-F5344CB8AC3E}">
        <p14:creationId xmlns:p14="http://schemas.microsoft.com/office/powerpoint/2010/main" val="11246497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90028-E116-4DCF-F22F-48B80A56CE11}"/>
              </a:ext>
            </a:extLst>
          </p:cNvPr>
          <p:cNvSpPr>
            <a:spLocks noGrp="1"/>
          </p:cNvSpPr>
          <p:nvPr>
            <p:ph type="title"/>
          </p:nvPr>
        </p:nvSpPr>
        <p:spPr/>
        <p:txBody>
          <a:bodyPr/>
          <a:lstStyle/>
          <a:p>
            <a:r>
              <a:rPr lang="en-US" dirty="0"/>
              <a:t>Permutations with repetitions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A39053-0942-4142-3C86-D852D20B130E}"/>
                  </a:ext>
                </a:extLst>
              </p:cNvPr>
              <p:cNvSpPr>
                <a:spLocks noGrp="1"/>
              </p:cNvSpPr>
              <p:nvPr>
                <p:ph idx="1"/>
              </p:nvPr>
            </p:nvSpPr>
            <p:spPr/>
            <p:txBody>
              <a:bodyPr>
                <a:normAutofit fontScale="92500" lnSpcReduction="10000"/>
              </a:bodyPr>
              <a:lstStyle/>
              <a:p>
                <a:pPr marL="0" indent="0">
                  <a:buNone/>
                </a:pPr>
                <a:r>
                  <a:rPr lang="en-US" dirty="0"/>
                  <a:t>How many ways can you order the letters in the word MATHEMATICS?</a:t>
                </a:r>
              </a:p>
              <a:p>
                <a:pPr marL="0" indent="0">
                  <a:buNone/>
                </a:pPr>
                <a:endParaRPr lang="en-US" dirty="0"/>
              </a:p>
              <a:p>
                <a:pPr marL="0" indent="0">
                  <a:buNone/>
                </a:pPr>
                <a:r>
                  <a:rPr lang="en-US" dirty="0"/>
                  <a:t>Note there are 2 M's, 2 A's, and 2 T's. There are 11 letters total.</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Therefore, we have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11!</m:t>
                        </m:r>
                      </m:num>
                      <m:den>
                        <m:r>
                          <a:rPr lang="en-US" b="0" i="1" smtClean="0">
                            <a:latin typeface="Cambria Math" panose="02040503050406030204" pitchFamily="18" charset="0"/>
                          </a:rPr>
                          <m:t>2!2!2!1!1!1!1!1!</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11!</m:t>
                        </m:r>
                      </m:num>
                      <m:den>
                        <m:r>
                          <a:rPr lang="en-US" b="0" i="1" smtClean="0">
                            <a:latin typeface="Cambria Math" panose="02040503050406030204" pitchFamily="18" charset="0"/>
                          </a:rPr>
                          <m:t>8</m:t>
                        </m:r>
                      </m:den>
                    </m:f>
                    <m:r>
                      <a:rPr lang="en-US" i="1">
                        <a:latin typeface="Cambria Math" panose="02040503050406030204" pitchFamily="18" charset="0"/>
                      </a:rPr>
                      <m:t>=4989600</m:t>
                    </m:r>
                  </m:oMath>
                </a14:m>
                <a:endParaRPr lang="en-US" dirty="0"/>
              </a:p>
            </p:txBody>
          </p:sp>
        </mc:Choice>
        <mc:Fallback xmlns="">
          <p:sp>
            <p:nvSpPr>
              <p:cNvPr id="3" name="Content Placeholder 2">
                <a:extLst>
                  <a:ext uri="{FF2B5EF4-FFF2-40B4-BE49-F238E27FC236}">
                    <a16:creationId xmlns:a16="http://schemas.microsoft.com/office/drawing/2014/main" id="{E9A39053-0942-4142-3C86-D852D20B130E}"/>
                  </a:ext>
                </a:extLst>
              </p:cNvPr>
              <p:cNvSpPr>
                <a:spLocks noGrp="1" noRot="1" noChangeAspect="1" noMove="1" noResize="1" noEditPoints="1" noAdjustHandles="1" noChangeArrowheads="1" noChangeShapeType="1" noTextEdit="1"/>
              </p:cNvSpPr>
              <p:nvPr>
                <p:ph idx="1"/>
              </p:nvPr>
            </p:nvSpPr>
            <p:spPr>
              <a:blipFill>
                <a:blip r:embed="rId2"/>
                <a:stretch>
                  <a:fillRect l="-1086" t="-26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BA567DD-87A7-205C-67BD-CD554636E07D}"/>
                  </a:ext>
                </a:extLst>
              </p:cNvPr>
              <p:cNvSpPr txBox="1"/>
              <p:nvPr/>
            </p:nvSpPr>
            <p:spPr>
              <a:xfrm>
                <a:off x="645130" y="3169133"/>
                <a:ext cx="10382534" cy="14886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The number of distinct sequences with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𝑛</m:t>
                        </m:r>
                      </m:e>
                      <m:sub>
                        <m:r>
                          <a:rPr lang="en-US" i="1" dirty="0" smtClean="0">
                            <a:latin typeface="Cambria Math" panose="02040503050406030204" pitchFamily="18" charset="0"/>
                          </a:rPr>
                          <m:t>1</m:t>
                        </m:r>
                      </m:sub>
                    </m:sSub>
                  </m:oMath>
                </a14:m>
                <a:r>
                  <a:rPr lang="en-US" dirty="0"/>
                  <a:t> 1's,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𝑛</m:t>
                        </m:r>
                      </m:e>
                      <m:sub>
                        <m:r>
                          <a:rPr lang="en-US" i="1" dirty="0" smtClean="0">
                            <a:latin typeface="Cambria Math" panose="02040503050406030204" pitchFamily="18" charset="0"/>
                          </a:rPr>
                          <m:t>2</m:t>
                        </m:r>
                      </m:sub>
                    </m:sSub>
                  </m:oMath>
                </a14:m>
                <a:r>
                  <a:rPr lang="en-US" dirty="0"/>
                  <a:t> 2's, ...,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𝑛</m:t>
                        </m:r>
                      </m:e>
                      <m:sub>
                        <m:r>
                          <a:rPr lang="en-US" i="1" dirty="0" smtClean="0">
                            <a:latin typeface="Cambria Math" panose="02040503050406030204" pitchFamily="18" charset="0"/>
                          </a:rPr>
                          <m:t>𝑘</m:t>
                        </m:r>
                      </m:sub>
                    </m:sSub>
                  </m:oMath>
                </a14:m>
                <a:r>
                  <a:rPr lang="en-US" dirty="0"/>
                  <a:t> k's, where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𝑛</m:t>
                        </m:r>
                      </m:e>
                      <m:sub>
                        <m:r>
                          <a:rPr lang="en-US" i="1" dirty="0" smtClean="0">
                            <a:latin typeface="Cambria Math" panose="02040503050406030204" pitchFamily="18" charset="0"/>
                          </a:rPr>
                          <m:t>1</m:t>
                        </m:r>
                      </m:sub>
                    </m:sSub>
                    <m:r>
                      <a:rPr lang="en-US"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𝑛</m:t>
                        </m:r>
                      </m:e>
                      <m:sub>
                        <m:r>
                          <a:rPr lang="en-US" i="1" dirty="0" smtClean="0">
                            <a:latin typeface="Cambria Math" panose="02040503050406030204" pitchFamily="18" charset="0"/>
                          </a:rPr>
                          <m:t>2</m:t>
                        </m:r>
                      </m:sub>
                    </m:sSub>
                    <m:r>
                      <a:rPr lang="en-US"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err="1" smtClean="0">
                            <a:latin typeface="Cambria Math" panose="02040503050406030204" pitchFamily="18" charset="0"/>
                          </a:rPr>
                          <m:t>𝑛</m:t>
                        </m:r>
                      </m:e>
                      <m:sub>
                        <m:r>
                          <a:rPr lang="en-US" i="1" dirty="0" err="1" smtClean="0">
                            <a:latin typeface="Cambria Math" panose="02040503050406030204" pitchFamily="18" charset="0"/>
                          </a:rPr>
                          <m:t>𝑘</m:t>
                        </m:r>
                      </m:sub>
                    </m:sSub>
                    <m:r>
                      <a:rPr lang="en-US" i="1" dirty="0" smtClean="0">
                        <a:latin typeface="Cambria Math" panose="02040503050406030204" pitchFamily="18" charset="0"/>
                      </a:rPr>
                      <m:t> </m:t>
                    </m:r>
                  </m:oMath>
                </a14:m>
                <a:r>
                  <a:rPr lang="en-US" dirty="0"/>
                  <a:t>is</a:t>
                </a:r>
              </a:p>
              <a:p>
                <a:endParaRPr lang="en-US" dirty="0"/>
              </a:p>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r>
                            <a:rPr lang="en-US" b="0" i="1" smtClean="0">
                              <a:latin typeface="Cambria Math" panose="02040503050406030204" pitchFamily="18" charset="0"/>
                            </a:rPr>
                            <m:t>!</m:t>
                          </m:r>
                        </m:den>
                      </m:f>
                    </m:oMath>
                  </m:oMathPara>
                </a14:m>
                <a:endParaRPr lang="en-US" dirty="0"/>
              </a:p>
              <a:p>
                <a:endParaRPr lang="en-US" dirty="0"/>
              </a:p>
            </p:txBody>
          </p:sp>
        </mc:Choice>
        <mc:Fallback xmlns="">
          <p:sp>
            <p:nvSpPr>
              <p:cNvPr id="6" name="TextBox 5">
                <a:extLst>
                  <a:ext uri="{FF2B5EF4-FFF2-40B4-BE49-F238E27FC236}">
                    <a16:creationId xmlns:a16="http://schemas.microsoft.com/office/drawing/2014/main" id="{5BA567DD-87A7-205C-67BD-CD554636E07D}"/>
                  </a:ext>
                </a:extLst>
              </p:cNvPr>
              <p:cNvSpPr txBox="1">
                <a:spLocks noRot="1" noChangeAspect="1" noMove="1" noResize="1" noEditPoints="1" noAdjustHandles="1" noChangeArrowheads="1" noChangeShapeType="1" noTextEdit="1"/>
              </p:cNvSpPr>
              <p:nvPr/>
            </p:nvSpPr>
            <p:spPr>
              <a:xfrm>
                <a:off x="645130" y="3169133"/>
                <a:ext cx="10382534" cy="1488677"/>
              </a:xfrm>
              <a:prstGeom prst="rect">
                <a:avLst/>
              </a:prstGeom>
              <a:blipFill>
                <a:blip r:embed="rId3"/>
                <a:stretch>
                  <a:fillRect l="-469" t="-202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FC656DD-EDEC-0AFF-0450-3A8CCDB2E1E6}"/>
              </a:ext>
            </a:extLst>
          </p:cNvPr>
          <p:cNvSpPr txBox="1"/>
          <p:nvPr/>
        </p:nvSpPr>
        <p:spPr>
          <a:xfrm>
            <a:off x="3110" y="6488668"/>
            <a:ext cx="6092890" cy="369332"/>
          </a:xfrm>
          <a:prstGeom prst="rect">
            <a:avLst/>
          </a:prstGeom>
          <a:noFill/>
        </p:spPr>
        <p:txBody>
          <a:bodyPr wrap="square">
            <a:spAutoFit/>
          </a:bodyPr>
          <a:lstStyle/>
          <a:p>
            <a:r>
              <a:rPr lang="en-US" b="1" dirty="0"/>
              <a:t>10.8 Permutations with repetitions </a:t>
            </a:r>
          </a:p>
        </p:txBody>
      </p:sp>
    </p:spTree>
    <p:extLst>
      <p:ext uri="{BB962C8B-B14F-4D97-AF65-F5344CB8AC3E}">
        <p14:creationId xmlns:p14="http://schemas.microsoft.com/office/powerpoint/2010/main" val="18063718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ED5FC-1382-B0F8-5209-DCFCDD9DBD3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0AF98D8-8D20-9E19-6915-863C6C4BC1A5}"/>
              </a:ext>
            </a:extLst>
          </p:cNvPr>
          <p:cNvPicPr>
            <a:picLocks noGrp="1" noChangeAspect="1"/>
          </p:cNvPicPr>
          <p:nvPr>
            <p:ph idx="1"/>
          </p:nvPr>
        </p:nvPicPr>
        <p:blipFill>
          <a:blip r:embed="rId2"/>
          <a:stretch>
            <a:fillRect/>
          </a:stretch>
        </p:blipFill>
        <p:spPr>
          <a:xfrm>
            <a:off x="1637966" y="164776"/>
            <a:ext cx="8916067" cy="4351338"/>
          </a:xfrm>
          <a:prstGeom prst="rect">
            <a:avLst/>
          </a:prstGeom>
        </p:spPr>
      </p:pic>
      <p:pic>
        <p:nvPicPr>
          <p:cNvPr id="6" name="Picture 5">
            <a:extLst>
              <a:ext uri="{FF2B5EF4-FFF2-40B4-BE49-F238E27FC236}">
                <a16:creationId xmlns:a16="http://schemas.microsoft.com/office/drawing/2014/main" id="{6380AD6C-1691-E71A-454D-732A1B2AE025}"/>
              </a:ext>
            </a:extLst>
          </p:cNvPr>
          <p:cNvPicPr>
            <a:picLocks noChangeAspect="1"/>
          </p:cNvPicPr>
          <p:nvPr/>
        </p:nvPicPr>
        <p:blipFill>
          <a:blip r:embed="rId3"/>
          <a:stretch>
            <a:fillRect/>
          </a:stretch>
        </p:blipFill>
        <p:spPr>
          <a:xfrm>
            <a:off x="1637966" y="5019869"/>
            <a:ext cx="8921436" cy="1838131"/>
          </a:xfrm>
          <a:prstGeom prst="rect">
            <a:avLst/>
          </a:prstGeom>
        </p:spPr>
      </p:pic>
      <p:sp>
        <p:nvSpPr>
          <p:cNvPr id="7" name="Rectangle 6">
            <a:extLst>
              <a:ext uri="{FF2B5EF4-FFF2-40B4-BE49-F238E27FC236}">
                <a16:creationId xmlns:a16="http://schemas.microsoft.com/office/drawing/2014/main" id="{AEAEDF99-0657-4FCB-83D8-BAE0F3071CCB}"/>
              </a:ext>
            </a:extLst>
          </p:cNvPr>
          <p:cNvSpPr/>
          <p:nvPr/>
        </p:nvSpPr>
        <p:spPr>
          <a:xfrm>
            <a:off x="0" y="1350312"/>
            <a:ext cx="12192000" cy="8441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33D52D-FEC6-0863-6DCA-91D646C3503B}"/>
              </a:ext>
            </a:extLst>
          </p:cNvPr>
          <p:cNvSpPr/>
          <p:nvPr/>
        </p:nvSpPr>
        <p:spPr>
          <a:xfrm>
            <a:off x="-1" y="2477503"/>
            <a:ext cx="12192000" cy="9514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b="1" dirty="0"/>
          </a:p>
        </p:txBody>
      </p:sp>
      <p:sp>
        <p:nvSpPr>
          <p:cNvPr id="9" name="Rectangle 8">
            <a:extLst>
              <a:ext uri="{FF2B5EF4-FFF2-40B4-BE49-F238E27FC236}">
                <a16:creationId xmlns:a16="http://schemas.microsoft.com/office/drawing/2014/main" id="{25438BF9-427B-5488-4E7F-60167C1CDE6C}"/>
              </a:ext>
            </a:extLst>
          </p:cNvPr>
          <p:cNvSpPr/>
          <p:nvPr/>
        </p:nvSpPr>
        <p:spPr>
          <a:xfrm>
            <a:off x="-1" y="3712061"/>
            <a:ext cx="12192000" cy="8040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67C29F8-6BD5-2E68-9F98-3E1B2C070912}"/>
              </a:ext>
            </a:extLst>
          </p:cNvPr>
          <p:cNvSpPr/>
          <p:nvPr/>
        </p:nvSpPr>
        <p:spPr>
          <a:xfrm>
            <a:off x="0" y="5906502"/>
            <a:ext cx="12192000" cy="9514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53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10" fill="hold" grpId="0" nodeType="clickEffect">
                                  <p:stCondLst>
                                    <p:cond delay="0"/>
                                  </p:stCondLst>
                                  <p:childTnLst>
                                    <p:anim calcmode="lin" valueType="num">
                                      <p:cBhvr>
                                        <p:cTn id="6" dur="500"/>
                                        <p:tgtEl>
                                          <p:spTgt spid="7"/>
                                        </p:tgtEl>
                                        <p:attrNameLst>
                                          <p:attrName>ppt_w</p:attrName>
                                        </p:attrNameLst>
                                      </p:cBhvr>
                                      <p:tavLst>
                                        <p:tav tm="0">
                                          <p:val>
                                            <p:strVal val="ppt_w"/>
                                          </p:val>
                                        </p:tav>
                                        <p:tav tm="100000">
                                          <p:val>
                                            <p:fltVal val="0"/>
                                          </p:val>
                                        </p:tav>
                                      </p:tavLst>
                                    </p:anim>
                                    <p:anim calcmode="lin" valueType="num">
                                      <p:cBhvr>
                                        <p:cTn id="7" dur="500"/>
                                        <p:tgtEl>
                                          <p:spTgt spid="7"/>
                                        </p:tgtEl>
                                        <p:attrNameLst>
                                          <p:attrName>ppt_h</p:attrName>
                                        </p:attrNameLst>
                                      </p:cBhvr>
                                      <p:tavLst>
                                        <p:tav tm="0">
                                          <p:val>
                                            <p:strVal val="ppt_h"/>
                                          </p:val>
                                        </p:tav>
                                        <p:tav tm="100000">
                                          <p:val>
                                            <p:strVal val="ppt_h"/>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7" presetClass="exit" presetSubtype="10" fill="hold" grpId="0" nodeType="clickEffect">
                                  <p:stCondLst>
                                    <p:cond delay="0"/>
                                  </p:stCondLst>
                                  <p:childTnLst>
                                    <p:anim calcmode="lin" valueType="num">
                                      <p:cBhvr>
                                        <p:cTn id="12" dur="500"/>
                                        <p:tgtEl>
                                          <p:spTgt spid="8"/>
                                        </p:tgtEl>
                                        <p:attrNameLst>
                                          <p:attrName>ppt_w</p:attrName>
                                        </p:attrNameLst>
                                      </p:cBhvr>
                                      <p:tavLst>
                                        <p:tav tm="0">
                                          <p:val>
                                            <p:strVal val="ppt_w"/>
                                          </p:val>
                                        </p:tav>
                                        <p:tav tm="100000">
                                          <p:val>
                                            <p:fltVal val="0"/>
                                          </p:val>
                                        </p:tav>
                                      </p:tavLst>
                                    </p:anim>
                                    <p:anim calcmode="lin" valueType="num">
                                      <p:cBhvr>
                                        <p:cTn id="13" dur="500"/>
                                        <p:tgtEl>
                                          <p:spTgt spid="8"/>
                                        </p:tgtEl>
                                        <p:attrNameLst>
                                          <p:attrName>ppt_h</p:attrName>
                                        </p:attrNameLst>
                                      </p:cBhvr>
                                      <p:tavLst>
                                        <p:tav tm="0">
                                          <p:val>
                                            <p:strVal val="ppt_h"/>
                                          </p:val>
                                        </p:tav>
                                        <p:tav tm="100000">
                                          <p:val>
                                            <p:strVal val="ppt_h"/>
                                          </p:val>
                                        </p:tav>
                                      </p:tavLst>
                                    </p:anim>
                                    <p:set>
                                      <p:cBhvr>
                                        <p:cTn id="14" dur="1" fill="hold">
                                          <p:stCondLst>
                                            <p:cond delay="499"/>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7" presetClass="exit" presetSubtype="10" fill="hold" grpId="0" nodeType="clickEffect">
                                  <p:stCondLst>
                                    <p:cond delay="0"/>
                                  </p:stCondLst>
                                  <p:childTnLst>
                                    <p:anim calcmode="lin" valueType="num">
                                      <p:cBhvr>
                                        <p:cTn id="18" dur="500"/>
                                        <p:tgtEl>
                                          <p:spTgt spid="9"/>
                                        </p:tgtEl>
                                        <p:attrNameLst>
                                          <p:attrName>ppt_w</p:attrName>
                                        </p:attrNameLst>
                                      </p:cBhvr>
                                      <p:tavLst>
                                        <p:tav tm="0">
                                          <p:val>
                                            <p:strVal val="ppt_w"/>
                                          </p:val>
                                        </p:tav>
                                        <p:tav tm="100000">
                                          <p:val>
                                            <p:fltVal val="0"/>
                                          </p:val>
                                        </p:tav>
                                      </p:tavLst>
                                    </p:anim>
                                    <p:anim calcmode="lin" valueType="num">
                                      <p:cBhvr>
                                        <p:cTn id="19" dur="500"/>
                                        <p:tgtEl>
                                          <p:spTgt spid="9"/>
                                        </p:tgtEl>
                                        <p:attrNameLst>
                                          <p:attrName>ppt_h</p:attrName>
                                        </p:attrNameLst>
                                      </p:cBhvr>
                                      <p:tavLst>
                                        <p:tav tm="0">
                                          <p:val>
                                            <p:strVal val="ppt_h"/>
                                          </p:val>
                                        </p:tav>
                                        <p:tav tm="100000">
                                          <p:val>
                                            <p:strVal val="ppt_h"/>
                                          </p:val>
                                        </p:tav>
                                      </p:tavLst>
                                    </p:anim>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7" presetClass="exit" presetSubtype="10" fill="hold" grpId="0" nodeType="clickEffect">
                                  <p:stCondLst>
                                    <p:cond delay="0"/>
                                  </p:stCondLst>
                                  <p:childTnLst>
                                    <p:anim calcmode="lin" valueType="num">
                                      <p:cBhvr>
                                        <p:cTn id="24" dur="500"/>
                                        <p:tgtEl>
                                          <p:spTgt spid="10"/>
                                        </p:tgtEl>
                                        <p:attrNameLst>
                                          <p:attrName>ppt_w</p:attrName>
                                        </p:attrNameLst>
                                      </p:cBhvr>
                                      <p:tavLst>
                                        <p:tav tm="0">
                                          <p:val>
                                            <p:strVal val="ppt_w"/>
                                          </p:val>
                                        </p:tav>
                                        <p:tav tm="100000">
                                          <p:val>
                                            <p:fltVal val="0"/>
                                          </p:val>
                                        </p:tav>
                                      </p:tavLst>
                                    </p:anim>
                                    <p:anim calcmode="lin" valueType="num">
                                      <p:cBhvr>
                                        <p:cTn id="25" dur="500"/>
                                        <p:tgtEl>
                                          <p:spTgt spid="10"/>
                                        </p:tgtEl>
                                        <p:attrNameLst>
                                          <p:attrName>ppt_h</p:attrName>
                                        </p:attrNameLst>
                                      </p:cBhvr>
                                      <p:tavLst>
                                        <p:tav tm="0">
                                          <p:val>
                                            <p:strVal val="ppt_h"/>
                                          </p:val>
                                        </p:tav>
                                        <p:tav tm="100000">
                                          <p:val>
                                            <p:strVal val="ppt_h"/>
                                          </p:val>
                                        </p:tav>
                                      </p:tavLst>
                                    </p:anim>
                                    <p:set>
                                      <p:cBhvr>
                                        <p:cTn id="2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90028-E116-4DCF-F22F-48B80A56CE11}"/>
              </a:ext>
            </a:extLst>
          </p:cNvPr>
          <p:cNvSpPr>
            <a:spLocks noGrp="1"/>
          </p:cNvSpPr>
          <p:nvPr>
            <p:ph type="title"/>
          </p:nvPr>
        </p:nvSpPr>
        <p:spPr/>
        <p:txBody>
          <a:bodyPr/>
          <a:lstStyle/>
          <a:p>
            <a:r>
              <a:rPr lang="en-US" dirty="0"/>
              <a:t>Permutations with repetitions</a:t>
            </a:r>
          </a:p>
        </p:txBody>
      </p:sp>
      <p:sp>
        <p:nvSpPr>
          <p:cNvPr id="3" name="Content Placeholder 2">
            <a:extLst>
              <a:ext uri="{FF2B5EF4-FFF2-40B4-BE49-F238E27FC236}">
                <a16:creationId xmlns:a16="http://schemas.microsoft.com/office/drawing/2014/main" id="{E9A39053-0942-4142-3C86-D852D20B130E}"/>
              </a:ext>
            </a:extLst>
          </p:cNvPr>
          <p:cNvSpPr>
            <a:spLocks noGrp="1"/>
          </p:cNvSpPr>
          <p:nvPr>
            <p:ph idx="1"/>
          </p:nvPr>
        </p:nvSpPr>
        <p:spPr>
          <a:xfrm>
            <a:off x="645130" y="1578544"/>
            <a:ext cx="9404723" cy="597728"/>
          </a:xfrm>
        </p:spPr>
        <p:txBody>
          <a:bodyPr/>
          <a:lstStyle/>
          <a:p>
            <a:pPr marL="0" indent="0">
              <a:buNone/>
            </a:pPr>
            <a:r>
              <a:rPr lang="en-US" dirty="0"/>
              <a:t>How many bit strings with three 0's and five 1's?</a:t>
            </a:r>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2916D1-EB54-D633-9E31-807836421499}"/>
                  </a:ext>
                </a:extLst>
              </p:cNvPr>
              <p:cNvSpPr txBox="1"/>
              <p:nvPr/>
            </p:nvSpPr>
            <p:spPr>
              <a:xfrm>
                <a:off x="9948672" y="0"/>
                <a:ext cx="2243328" cy="121167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US"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r>
                            <a:rPr lang="en-US" b="0" i="1" smtClean="0">
                              <a:latin typeface="Cambria Math" panose="02040503050406030204" pitchFamily="18" charset="0"/>
                            </a:rPr>
                            <m:t>!</m:t>
                          </m:r>
                        </m:den>
                      </m:f>
                    </m:oMath>
                  </m:oMathPara>
                </a14:m>
                <a:endParaRPr lang="en-US" dirty="0"/>
              </a:p>
              <a:p>
                <a:pPr algn="ctr"/>
                <a:endParaRPr lang="en-US" dirty="0"/>
              </a:p>
            </p:txBody>
          </p:sp>
        </mc:Choice>
        <mc:Fallback xmlns="">
          <p:sp>
            <p:nvSpPr>
              <p:cNvPr id="4" name="TextBox 3">
                <a:extLst>
                  <a:ext uri="{FF2B5EF4-FFF2-40B4-BE49-F238E27FC236}">
                    <a16:creationId xmlns:a16="http://schemas.microsoft.com/office/drawing/2014/main" id="{132916D1-EB54-D633-9E31-807836421499}"/>
                  </a:ext>
                </a:extLst>
              </p:cNvPr>
              <p:cNvSpPr txBox="1">
                <a:spLocks noRot="1" noChangeAspect="1" noMove="1" noResize="1" noEditPoints="1" noAdjustHandles="1" noChangeArrowheads="1" noChangeShapeType="1" noTextEdit="1"/>
              </p:cNvSpPr>
              <p:nvPr/>
            </p:nvSpPr>
            <p:spPr>
              <a:xfrm>
                <a:off x="9948672" y="0"/>
                <a:ext cx="2243328" cy="1211678"/>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3ADFEB-A2C1-F77E-1988-69188C764827}"/>
              </a:ext>
            </a:extLst>
          </p:cNvPr>
          <p:cNvSpPr txBox="1"/>
          <p:nvPr/>
        </p:nvSpPr>
        <p:spPr>
          <a:xfrm>
            <a:off x="7836408" y="1578544"/>
            <a:ext cx="1210588" cy="369332"/>
          </a:xfrm>
          <a:prstGeom prst="rect">
            <a:avLst/>
          </a:prstGeom>
          <a:noFill/>
        </p:spPr>
        <p:txBody>
          <a:bodyPr wrap="none" rtlCol="0">
            <a:spAutoFit/>
          </a:bodyPr>
          <a:lstStyle/>
          <a:p>
            <a:r>
              <a:rPr lang="en-US" dirty="0"/>
              <a:t>00011111</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D2B2E4B-22AA-8DFB-F66A-C212E6049E5F}"/>
                  </a:ext>
                </a:extLst>
              </p:cNvPr>
              <p:cNvSpPr txBox="1"/>
              <p:nvPr/>
            </p:nvSpPr>
            <p:spPr>
              <a:xfrm>
                <a:off x="645130" y="2523744"/>
                <a:ext cx="1314078" cy="9017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8!</m:t>
                          </m:r>
                        </m:num>
                        <m:den>
                          <m:r>
                            <a:rPr lang="en-US" sz="2800" b="0" i="1" smtClean="0">
                              <a:latin typeface="Cambria Math" panose="02040503050406030204" pitchFamily="18" charset="0"/>
                            </a:rPr>
                            <m:t>5!3!</m:t>
                          </m:r>
                        </m:den>
                      </m:f>
                      <m:r>
                        <a:rPr lang="en-US"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9D2B2E4B-22AA-8DFB-F66A-C212E6049E5F}"/>
                  </a:ext>
                </a:extLst>
              </p:cNvPr>
              <p:cNvSpPr txBox="1">
                <a:spLocks noRot="1" noChangeAspect="1" noMove="1" noResize="1" noEditPoints="1" noAdjustHandles="1" noChangeArrowheads="1" noChangeShapeType="1" noTextEdit="1"/>
              </p:cNvSpPr>
              <p:nvPr/>
            </p:nvSpPr>
            <p:spPr>
              <a:xfrm>
                <a:off x="645130" y="2523744"/>
                <a:ext cx="1314078" cy="90178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02988D9-7DEA-16D2-8B16-6E276A79526B}"/>
                  </a:ext>
                </a:extLst>
              </p:cNvPr>
              <p:cNvSpPr txBox="1"/>
              <p:nvPr/>
            </p:nvSpPr>
            <p:spPr>
              <a:xfrm>
                <a:off x="1810512" y="2523744"/>
                <a:ext cx="1963294" cy="9105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8⋅7⋅6⋅5!</m:t>
                          </m:r>
                        </m:num>
                        <m:den>
                          <m:r>
                            <a:rPr lang="en-US" sz="2800" b="0" i="1" smtClean="0">
                              <a:latin typeface="Cambria Math" panose="02040503050406030204" pitchFamily="18" charset="0"/>
                            </a:rPr>
                            <m:t>5!3!</m:t>
                          </m:r>
                        </m:den>
                      </m:f>
                    </m:oMath>
                  </m:oMathPara>
                </a14:m>
                <a:endParaRPr lang="en-US" sz="2400" dirty="0"/>
              </a:p>
            </p:txBody>
          </p:sp>
        </mc:Choice>
        <mc:Fallback xmlns="">
          <p:sp>
            <p:nvSpPr>
              <p:cNvPr id="8" name="TextBox 7">
                <a:extLst>
                  <a:ext uri="{FF2B5EF4-FFF2-40B4-BE49-F238E27FC236}">
                    <a16:creationId xmlns:a16="http://schemas.microsoft.com/office/drawing/2014/main" id="{202988D9-7DEA-16D2-8B16-6E276A79526B}"/>
                  </a:ext>
                </a:extLst>
              </p:cNvPr>
              <p:cNvSpPr txBox="1">
                <a:spLocks noRot="1" noChangeAspect="1" noMove="1" noResize="1" noEditPoints="1" noAdjustHandles="1" noChangeArrowheads="1" noChangeShapeType="1" noTextEdit="1"/>
              </p:cNvSpPr>
              <p:nvPr/>
            </p:nvSpPr>
            <p:spPr>
              <a:xfrm>
                <a:off x="1810512" y="2523744"/>
                <a:ext cx="1963294" cy="91057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85D2388-A0D6-149B-5620-4E12D7091F79}"/>
                  </a:ext>
                </a:extLst>
              </p:cNvPr>
              <p:cNvSpPr txBox="1"/>
              <p:nvPr/>
            </p:nvSpPr>
            <p:spPr>
              <a:xfrm>
                <a:off x="3593592" y="2529882"/>
                <a:ext cx="1768882" cy="9017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8⋅7⋅6</m:t>
                          </m:r>
                        </m:num>
                        <m:den>
                          <m:r>
                            <a:rPr lang="en-US" sz="2800" b="0" i="1" smtClean="0">
                              <a:latin typeface="Cambria Math" panose="02040503050406030204" pitchFamily="18" charset="0"/>
                            </a:rPr>
                            <m:t>3⋅2⋅1</m:t>
                          </m:r>
                        </m:den>
                      </m:f>
                    </m:oMath>
                  </m:oMathPara>
                </a14:m>
                <a:endParaRPr lang="en-US" sz="2800" dirty="0"/>
              </a:p>
            </p:txBody>
          </p:sp>
        </mc:Choice>
        <mc:Fallback xmlns="">
          <p:sp>
            <p:nvSpPr>
              <p:cNvPr id="9" name="TextBox 8">
                <a:extLst>
                  <a:ext uri="{FF2B5EF4-FFF2-40B4-BE49-F238E27FC236}">
                    <a16:creationId xmlns:a16="http://schemas.microsoft.com/office/drawing/2014/main" id="{985D2388-A0D6-149B-5620-4E12D7091F79}"/>
                  </a:ext>
                </a:extLst>
              </p:cNvPr>
              <p:cNvSpPr txBox="1">
                <a:spLocks noRot="1" noChangeAspect="1" noMove="1" noResize="1" noEditPoints="1" noAdjustHandles="1" noChangeArrowheads="1" noChangeShapeType="1" noTextEdit="1"/>
              </p:cNvSpPr>
              <p:nvPr/>
            </p:nvSpPr>
            <p:spPr>
              <a:xfrm>
                <a:off x="3593592" y="2529882"/>
                <a:ext cx="1768882" cy="90178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F50902-4AF0-456B-CF0C-6803E0F7CB56}"/>
                  </a:ext>
                </a:extLst>
              </p:cNvPr>
              <p:cNvSpPr txBox="1"/>
              <p:nvPr/>
            </p:nvSpPr>
            <p:spPr>
              <a:xfrm>
                <a:off x="5148072" y="2731314"/>
                <a:ext cx="225292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=8⋅7=56</m:t>
                      </m:r>
                    </m:oMath>
                  </m:oMathPara>
                </a14:m>
                <a:endParaRPr lang="en-US" sz="2800" dirty="0"/>
              </a:p>
            </p:txBody>
          </p:sp>
        </mc:Choice>
        <mc:Fallback xmlns="">
          <p:sp>
            <p:nvSpPr>
              <p:cNvPr id="10" name="TextBox 9">
                <a:extLst>
                  <a:ext uri="{FF2B5EF4-FFF2-40B4-BE49-F238E27FC236}">
                    <a16:creationId xmlns:a16="http://schemas.microsoft.com/office/drawing/2014/main" id="{15F50902-4AF0-456B-CF0C-6803E0F7CB56}"/>
                  </a:ext>
                </a:extLst>
              </p:cNvPr>
              <p:cNvSpPr txBox="1">
                <a:spLocks noRot="1" noChangeAspect="1" noMove="1" noResize="1" noEditPoints="1" noAdjustHandles="1" noChangeArrowheads="1" noChangeShapeType="1" noTextEdit="1"/>
              </p:cNvSpPr>
              <p:nvPr/>
            </p:nvSpPr>
            <p:spPr>
              <a:xfrm>
                <a:off x="5148072" y="2731314"/>
                <a:ext cx="2252924" cy="523220"/>
              </a:xfrm>
              <a:prstGeom prst="rect">
                <a:avLst/>
              </a:prstGeom>
              <a:blipFill>
                <a:blip r:embed="rId6"/>
                <a:stretch>
                  <a:fillRect/>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CAE5644D-CCD8-8B9C-6D07-3B34ED86B50E}"/>
              </a:ext>
            </a:extLst>
          </p:cNvPr>
          <p:cNvCxnSpPr/>
          <p:nvPr/>
        </p:nvCxnSpPr>
        <p:spPr>
          <a:xfrm flipV="1">
            <a:off x="3274524" y="2560414"/>
            <a:ext cx="374904" cy="3749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68B03F4-998D-BC9E-35C7-584333EC1712}"/>
              </a:ext>
            </a:extLst>
          </p:cNvPr>
          <p:cNvCxnSpPr/>
          <p:nvPr/>
        </p:nvCxnSpPr>
        <p:spPr>
          <a:xfrm flipV="1">
            <a:off x="2416113" y="3096439"/>
            <a:ext cx="374904" cy="3749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4027EA6-5D07-800D-F8FB-5F03B0A9C7F4}"/>
              </a:ext>
            </a:extLst>
          </p:cNvPr>
          <p:cNvCxnSpPr/>
          <p:nvPr/>
        </p:nvCxnSpPr>
        <p:spPr>
          <a:xfrm flipV="1">
            <a:off x="4004503" y="3123965"/>
            <a:ext cx="374904" cy="3749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7A6516F-5FA4-4B3B-D114-FF1E4EA29977}"/>
              </a:ext>
            </a:extLst>
          </p:cNvPr>
          <p:cNvCxnSpPr/>
          <p:nvPr/>
        </p:nvCxnSpPr>
        <p:spPr>
          <a:xfrm flipV="1">
            <a:off x="4388835" y="3123965"/>
            <a:ext cx="374904" cy="3749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3B31A8F-32E2-1C5D-FAD4-82C1D06A9A4D}"/>
              </a:ext>
            </a:extLst>
          </p:cNvPr>
          <p:cNvCxnSpPr/>
          <p:nvPr/>
        </p:nvCxnSpPr>
        <p:spPr>
          <a:xfrm flipV="1">
            <a:off x="4911756" y="2568319"/>
            <a:ext cx="374904" cy="3749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425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39703-5204-4ABC-B716-1624D478FB1B}"/>
              </a:ext>
            </a:extLst>
          </p:cNvPr>
          <p:cNvSpPr>
            <a:spLocks noGrp="1"/>
          </p:cNvSpPr>
          <p:nvPr>
            <p:ph type="title"/>
          </p:nvPr>
        </p:nvSpPr>
        <p:spPr/>
        <p:txBody>
          <a:bodyPr/>
          <a:lstStyle/>
          <a:p>
            <a:r>
              <a:rPr lang="en-US" dirty="0"/>
              <a:t>Multisets / </a:t>
            </a:r>
            <a:r>
              <a:rPr lang="en-US" dirty="0" err="1"/>
              <a:t>Multichoosing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D85EBA-EF67-44F4-853B-2128234616F9}"/>
                  </a:ext>
                </a:extLst>
              </p:cNvPr>
              <p:cNvSpPr>
                <a:spLocks noGrp="1"/>
              </p:cNvSpPr>
              <p:nvPr>
                <p:ph idx="1"/>
              </p:nvPr>
            </p:nvSpPr>
            <p:spPr/>
            <p:txBody>
              <a:bodyPr>
                <a:normAutofit fontScale="92500" lnSpcReduction="20000"/>
              </a:bodyPr>
              <a:lstStyle/>
              <a:p>
                <a:r>
                  <a:rPr lang="en-US" dirty="0"/>
                  <a:t>Subsets </a:t>
                </a:r>
                <a:r>
                  <a:rPr lang="en-US" b="1" dirty="0"/>
                  <a:t>with repetition allowed</a:t>
                </a:r>
                <a:r>
                  <a:rPr lang="en-US" dirty="0"/>
                  <a:t>. Order does not matter.</a:t>
                </a:r>
              </a:p>
              <a:p>
                <a:pPr marL="0" indent="0">
                  <a:buNone/>
                </a:pP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oMath>
                </a14:m>
                <a:r>
                  <a:rPr lang="en-US" dirty="0"/>
                  <a:t> </a:t>
                </a:r>
              </a:p>
              <a:p>
                <a:pPr marL="0" indent="0">
                  <a:buNone/>
                </a:pPr>
                <a:endParaRPr lang="en-US" dirty="0"/>
              </a:p>
              <a:p>
                <a:pPr marL="0" indent="0">
                  <a:buNone/>
                </a:pPr>
                <a:r>
                  <a:rPr lang="en-US" dirty="0"/>
                  <a:t>Some of the ways to choose a subset of three elements:</a:t>
                </a:r>
              </a:p>
              <a:p>
                <a:pPr marL="0" indent="0">
                  <a:buNone/>
                </a:pPr>
                <a:endParaRPr lang="en-US" dirty="0"/>
              </a:p>
              <a:p>
                <a:pPr marL="0" indent="0">
                  <a:buNone/>
                </a:pP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e>
                    </m:d>
                  </m:oMath>
                </a14:m>
                <a:r>
                  <a:rPr lang="en-US" dirty="0"/>
                  <a:t> </a:t>
                </a:r>
              </a:p>
              <a:p>
                <a:pPr marL="0" indent="0">
                  <a:buNone/>
                </a:pP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𝑎</m:t>
                        </m:r>
                      </m:e>
                    </m:d>
                  </m:oMath>
                </a14:m>
                <a:r>
                  <a:rPr lang="en-US" dirty="0"/>
                  <a:t> </a:t>
                </a:r>
              </a:p>
              <a:p>
                <a:pPr marL="0" indent="0">
                  <a:buNone/>
                </a:pP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a:t>
                </a:r>
              </a:p>
              <a:p>
                <a:pPr marL="0" indent="0">
                  <a:buNone/>
                </a:pP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𝑒</m:t>
                        </m:r>
                      </m:e>
                    </m:d>
                  </m:oMath>
                </a14:m>
                <a:r>
                  <a:rPr lang="en-US" dirty="0"/>
                  <a:t> </a:t>
                </a:r>
              </a:p>
              <a:p>
                <a:pPr marL="0" indent="0">
                  <a:buNone/>
                </a:pPr>
                <a:r>
                  <a:rPr lang="en-US" dirty="0"/>
                  <a:t> </a:t>
                </a:r>
              </a:p>
            </p:txBody>
          </p:sp>
        </mc:Choice>
        <mc:Fallback xmlns="">
          <p:sp>
            <p:nvSpPr>
              <p:cNvPr id="3" name="Content Placeholder 2">
                <a:extLst>
                  <a:ext uri="{FF2B5EF4-FFF2-40B4-BE49-F238E27FC236}">
                    <a16:creationId xmlns:a16="http://schemas.microsoft.com/office/drawing/2014/main" id="{81D85EBA-EF67-44F4-853B-2128234616F9}"/>
                  </a:ext>
                </a:extLst>
              </p:cNvPr>
              <p:cNvSpPr>
                <a:spLocks noGrp="1" noRot="1" noChangeAspect="1" noMove="1" noResize="1" noEditPoints="1" noAdjustHandles="1" noChangeArrowheads="1" noChangeShapeType="1" noTextEdit="1"/>
              </p:cNvSpPr>
              <p:nvPr>
                <p:ph idx="1"/>
              </p:nvPr>
            </p:nvSpPr>
            <p:spPr>
              <a:blipFill>
                <a:blip r:embed="rId2"/>
                <a:stretch>
                  <a:fillRect l="-1086" t="-34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1A91F3-AA2A-43AB-8ECA-3767823AB10C}"/>
                  </a:ext>
                </a:extLst>
              </p:cNvPr>
              <p:cNvSpPr/>
              <p:nvPr/>
            </p:nvSpPr>
            <p:spPr>
              <a:xfrm>
                <a:off x="2443965" y="3913472"/>
                <a:ext cx="5327009" cy="1866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i="1" smtClean="0">
                                      <a:latin typeface="Cambria Math" panose="02040503050406030204" pitchFamily="18" charset="0"/>
                                    </a:rPr>
                                    <m:t>𝑛</m:t>
                                  </m:r>
                                </m:num>
                                <m:den>
                                  <m:r>
                                    <a:rPr lang="en-US" b="0" i="1" smtClean="0">
                                      <a:latin typeface="Cambria Math" panose="02040503050406030204" pitchFamily="18" charset="0"/>
                                    </a:rPr>
                                    <m:t>𝑟</m:t>
                                  </m:r>
                                </m:den>
                              </m:f>
                            </m:e>
                          </m:d>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 </m:t>
                          </m:r>
                          <m:r>
                            <a:rPr lang="en-US" b="0" i="1" smtClean="0">
                              <a:latin typeface="Cambria Math" panose="02040503050406030204" pitchFamily="18" charset="0"/>
                            </a:rPr>
                            <m:t>𝑟</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m:t>
                          </m:r>
                        </m:num>
                        <m:den>
                          <m:r>
                            <a:rPr lang="en-US" b="0" i="1" smtClean="0">
                              <a:latin typeface="Cambria Math" panose="02040503050406030204" pitchFamily="18" charset="0"/>
                            </a:rPr>
                            <m:t>𝑟</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den>
                      </m:f>
                      <m:r>
                        <a:rPr lang="en-US" b="0" i="1" smtClean="0">
                          <a:latin typeface="Cambria Math" panose="02040503050406030204" pitchFamily="18" charset="0"/>
                        </a:rPr>
                        <m:t> </m:t>
                      </m:r>
                    </m:oMath>
                  </m:oMathPara>
                </a14:m>
                <a:endParaRPr lang="en-US" dirty="0"/>
              </a:p>
              <a:p>
                <a:pPr algn="ctr"/>
                <a:endParaRPr lang="en-US" dirty="0"/>
              </a:p>
              <a:p>
                <a:pPr algn="ctr"/>
                <a:r>
                  <a:rPr lang="en-US" b="0" dirty="0"/>
                  <a:t>"</a:t>
                </a:r>
                <a14:m>
                  <m:oMath xmlns:m="http://schemas.openxmlformats.org/officeDocument/2006/math">
                    <m:r>
                      <a:rPr lang="en-US" b="0" i="1" smtClean="0">
                        <a:latin typeface="Cambria Math" panose="02040503050406030204" pitchFamily="18" charset="0"/>
                      </a:rPr>
                      <m:t>𝑛</m:t>
                    </m:r>
                  </m:oMath>
                </a14:m>
                <a:r>
                  <a:rPr lang="en-US" dirty="0"/>
                  <a:t> </a:t>
                </a:r>
                <a:r>
                  <a:rPr lang="en-US" dirty="0" err="1"/>
                  <a:t>multichoose</a:t>
                </a:r>
                <a:r>
                  <a:rPr lang="en-US" dirty="0"/>
                  <a:t> </a:t>
                </a:r>
                <a14:m>
                  <m:oMath xmlns:m="http://schemas.openxmlformats.org/officeDocument/2006/math">
                    <m:r>
                      <a:rPr lang="en-US" b="0" i="1" smtClean="0">
                        <a:latin typeface="Cambria Math" panose="02040503050406030204" pitchFamily="18" charset="0"/>
                      </a:rPr>
                      <m:t>𝑟</m:t>
                    </m:r>
                  </m:oMath>
                </a14:m>
                <a:r>
                  <a:rPr lang="en-US" dirty="0"/>
                  <a:t>" </a:t>
                </a:r>
              </a:p>
            </p:txBody>
          </p:sp>
        </mc:Choice>
        <mc:Fallback xmlns="">
          <p:sp>
            <p:nvSpPr>
              <p:cNvPr id="4" name="Rectangle 3">
                <a:extLst>
                  <a:ext uri="{FF2B5EF4-FFF2-40B4-BE49-F238E27FC236}">
                    <a16:creationId xmlns:a16="http://schemas.microsoft.com/office/drawing/2014/main" id="{F51A91F3-AA2A-43AB-8ECA-3767823AB10C}"/>
                  </a:ext>
                </a:extLst>
              </p:cNvPr>
              <p:cNvSpPr>
                <a:spLocks noRot="1" noChangeAspect="1" noMove="1" noResize="1" noEditPoints="1" noAdjustHandles="1" noChangeArrowheads="1" noChangeShapeType="1" noTextEdit="1"/>
              </p:cNvSpPr>
              <p:nvPr/>
            </p:nvSpPr>
            <p:spPr>
              <a:xfrm>
                <a:off x="2443965" y="3913472"/>
                <a:ext cx="5327009" cy="186655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1446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8880-FA2C-A027-2737-E93E92378D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CF8A65A-B338-21FC-7288-D7C29CC83BB4}"/>
              </a:ext>
            </a:extLst>
          </p:cNvPr>
          <p:cNvSpPr>
            <a:spLocks noGrp="1"/>
          </p:cNvSpPr>
          <p:nvPr>
            <p:ph idx="1"/>
          </p:nvPr>
        </p:nvSpPr>
        <p:spPr/>
        <p:txBody>
          <a:bodyPr/>
          <a:lstStyle/>
          <a:p>
            <a:r>
              <a:rPr lang="en-US" dirty="0"/>
              <a:t>C(</a:t>
            </a:r>
            <a:r>
              <a:rPr lang="en-US" dirty="0" err="1"/>
              <a:t>n,r</a:t>
            </a:r>
            <a:r>
              <a:rPr lang="en-US" dirty="0"/>
              <a:t>) is a subset of P(</a:t>
            </a:r>
            <a:r>
              <a:rPr lang="en-US" dirty="0" err="1"/>
              <a:t>n,r</a:t>
            </a:r>
            <a:r>
              <a:rPr lang="en-US" dirty="0"/>
              <a:t>)</a:t>
            </a:r>
          </a:p>
          <a:p>
            <a:endParaRPr lang="en-US" dirty="0"/>
          </a:p>
          <a:p>
            <a:r>
              <a:rPr lang="en-US" dirty="0"/>
              <a:t>Counting by complement</a:t>
            </a:r>
          </a:p>
          <a:p>
            <a:pPr lvl="1"/>
            <a:r>
              <a:rPr lang="en-US" dirty="0"/>
              <a:t>No restriction – restrictions* =&gt;</a:t>
            </a:r>
          </a:p>
          <a:p>
            <a:pPr lvl="1"/>
            <a:endParaRPr lang="en-US" dirty="0"/>
          </a:p>
          <a:p>
            <a:r>
              <a:rPr lang="en-US" dirty="0"/>
              <a:t>Repetitions	- subset/special case of C(</a:t>
            </a:r>
            <a:r>
              <a:rPr lang="en-US" dirty="0" err="1"/>
              <a:t>n,r</a:t>
            </a:r>
            <a:r>
              <a:rPr lang="en-US" dirty="0"/>
              <a:t>)</a:t>
            </a:r>
          </a:p>
          <a:p>
            <a:pPr lvl="1"/>
            <a:r>
              <a:rPr lang="en-US" dirty="0"/>
              <a:t>Repeats of the options 		n+	S= {1,1,2,2,3,3}</a:t>
            </a:r>
          </a:p>
          <a:p>
            <a:pPr lvl="1"/>
            <a:r>
              <a:rPr lang="en-US" dirty="0"/>
              <a:t>More pulls than options: 	r&gt;n	S ={1,2,3}	 r=(1,2,3,3)</a:t>
            </a:r>
          </a:p>
          <a:p>
            <a:endParaRPr lang="en-US" dirty="0"/>
          </a:p>
        </p:txBody>
      </p:sp>
      <p:grpSp>
        <p:nvGrpSpPr>
          <p:cNvPr id="4" name="Group 3">
            <a:extLst>
              <a:ext uri="{FF2B5EF4-FFF2-40B4-BE49-F238E27FC236}">
                <a16:creationId xmlns:a16="http://schemas.microsoft.com/office/drawing/2014/main" id="{33392BEE-3FD6-43A5-776C-791285C3DF4A}"/>
              </a:ext>
            </a:extLst>
          </p:cNvPr>
          <p:cNvGrpSpPr/>
          <p:nvPr/>
        </p:nvGrpSpPr>
        <p:grpSpPr>
          <a:xfrm>
            <a:off x="8734248" y="-109822"/>
            <a:ext cx="3310640" cy="1492049"/>
            <a:chOff x="718924" y="2110060"/>
            <a:chExt cx="3045496" cy="2907156"/>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984BD95-81A1-17A1-620B-D4D96E940E9C}"/>
                    </a:ext>
                  </a:extLst>
                </p:cNvPr>
                <p:cNvSpPr/>
                <p:nvPr/>
              </p:nvSpPr>
              <p:spPr>
                <a:xfrm>
                  <a:off x="744383" y="2653632"/>
                  <a:ext cx="3020037" cy="236358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 </m:t>
                            </m:r>
                          </m:den>
                        </m:f>
                      </m:oMath>
                    </m:oMathPara>
                  </a14:m>
                  <a:endParaRPr lang="en-US" sz="2400" dirty="0"/>
                </a:p>
              </p:txBody>
            </p:sp>
          </mc:Choice>
          <mc:Fallback xmlns="">
            <p:sp>
              <p:nvSpPr>
                <p:cNvPr id="5" name="Rectangle 4">
                  <a:extLst>
                    <a:ext uri="{FF2B5EF4-FFF2-40B4-BE49-F238E27FC236}">
                      <a16:creationId xmlns:a16="http://schemas.microsoft.com/office/drawing/2014/main" id="{11375655-82C9-876B-5B95-D9613F0031CA}"/>
                    </a:ext>
                  </a:extLst>
                </p:cNvPr>
                <p:cNvSpPr>
                  <a:spLocks noRot="1" noChangeAspect="1" noMove="1" noResize="1" noEditPoints="1" noAdjustHandles="1" noChangeArrowheads="1" noChangeShapeType="1" noTextEdit="1"/>
                </p:cNvSpPr>
                <p:nvPr/>
              </p:nvSpPr>
              <p:spPr>
                <a:xfrm>
                  <a:off x="744383" y="2653632"/>
                  <a:ext cx="3020037" cy="2363584"/>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72FF5AB-F542-C03E-36C2-7D78FF4DAD40}"/>
                </a:ext>
              </a:extLst>
            </p:cNvPr>
            <p:cNvSpPr txBox="1"/>
            <p:nvPr/>
          </p:nvSpPr>
          <p:spPr>
            <a:xfrm>
              <a:off x="718924" y="2110060"/>
              <a:ext cx="1736372" cy="369331"/>
            </a:xfrm>
            <a:prstGeom prst="rect">
              <a:avLst/>
            </a:prstGeom>
            <a:noFill/>
          </p:spPr>
          <p:txBody>
            <a:bodyPr wrap="none" rtlCol="0">
              <a:spAutoFit/>
            </a:bodyPr>
            <a:lstStyle/>
            <a:p>
              <a:r>
                <a:rPr lang="en-US" dirty="0"/>
                <a:t>Order matters</a:t>
              </a:r>
            </a:p>
          </p:txBody>
        </p:sp>
      </p:grpSp>
      <p:grpSp>
        <p:nvGrpSpPr>
          <p:cNvPr id="7" name="Group 6">
            <a:extLst>
              <a:ext uri="{FF2B5EF4-FFF2-40B4-BE49-F238E27FC236}">
                <a16:creationId xmlns:a16="http://schemas.microsoft.com/office/drawing/2014/main" id="{71813A4F-7139-A04B-B9A4-9A76A4F1262C}"/>
              </a:ext>
            </a:extLst>
          </p:cNvPr>
          <p:cNvGrpSpPr/>
          <p:nvPr/>
        </p:nvGrpSpPr>
        <p:grpSpPr>
          <a:xfrm>
            <a:off x="8091035" y="1281406"/>
            <a:ext cx="3953853" cy="1814326"/>
            <a:chOff x="8210050" y="4978762"/>
            <a:chExt cx="3953853" cy="1814326"/>
          </a:xfrm>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6C5116F-2225-1127-551F-623778A00AFB}"/>
                    </a:ext>
                  </a:extLst>
                </p:cNvPr>
                <p:cNvSpPr/>
                <p:nvPr/>
              </p:nvSpPr>
              <p:spPr>
                <a:xfrm>
                  <a:off x="8288189" y="5337046"/>
                  <a:ext cx="3875714" cy="145604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type m:val="noBar"/>
                                <m:ctrlPr>
                                  <a:rPr lang="en-US" sz="2400" b="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𝑟</m:t>
                                </m:r>
                              </m:den>
                            </m:f>
                          </m:e>
                        </m:d>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m:t>
                            </m:r>
                          </m:num>
                          <m:den>
                            <m:r>
                              <a:rPr lang="en-US" sz="2400" b="0" i="1" smtClean="0">
                                <a:latin typeface="Cambria Math" panose="02040503050406030204" pitchFamily="18" charset="0"/>
                              </a:rPr>
                              <m:t>𝑟</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 </m:t>
                            </m:r>
                          </m:den>
                        </m:f>
                      </m:oMath>
                    </m:oMathPara>
                  </a14:m>
                  <a:endParaRPr lang="en-US" sz="2400" dirty="0"/>
                </a:p>
                <a:p>
                  <a:pPr algn="ctr"/>
                  <a:endParaRPr lang="en-US" sz="2400" dirty="0"/>
                </a:p>
                <a:p>
                  <a:pPr algn="ctr"/>
                  <a:r>
                    <a:rPr lang="en-US" sz="2400" dirty="0"/>
                    <a:t>"</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choose</m:t>
                      </m:r>
                      <m:r>
                        <a:rPr lang="en-US" sz="2400" b="0" i="1" smtClean="0">
                          <a:latin typeface="Cambria Math" panose="02040503050406030204" pitchFamily="18" charset="0"/>
                        </a:rPr>
                        <m:t> </m:t>
                      </m:r>
                      <m:r>
                        <a:rPr lang="en-US" sz="2400" b="0" i="1" smtClean="0">
                          <a:latin typeface="Cambria Math" panose="02040503050406030204" pitchFamily="18" charset="0"/>
                        </a:rPr>
                        <m:t>𝑟</m:t>
                      </m:r>
                      <m:r>
                        <a:rPr lang="en-US" sz="2400" b="0" i="1" smtClean="0">
                          <a:latin typeface="Cambria Math" panose="02040503050406030204" pitchFamily="18" charset="0"/>
                        </a:rPr>
                        <m:t>"</m:t>
                      </m:r>
                    </m:oMath>
                  </a14:m>
                  <a:endParaRPr lang="en-US" sz="2400" dirty="0"/>
                </a:p>
              </p:txBody>
            </p:sp>
          </mc:Choice>
          <mc:Fallback xmlns="">
            <p:sp>
              <p:nvSpPr>
                <p:cNvPr id="8" name="Rectangle 7">
                  <a:extLst>
                    <a:ext uri="{FF2B5EF4-FFF2-40B4-BE49-F238E27FC236}">
                      <a16:creationId xmlns:a16="http://schemas.microsoft.com/office/drawing/2014/main" id="{A520C437-4726-CAF8-B87A-825E905C9B34}"/>
                    </a:ext>
                  </a:extLst>
                </p:cNvPr>
                <p:cNvSpPr>
                  <a:spLocks noRot="1" noChangeAspect="1" noMove="1" noResize="1" noEditPoints="1" noAdjustHandles="1" noChangeArrowheads="1" noChangeShapeType="1" noTextEdit="1"/>
                </p:cNvSpPr>
                <p:nvPr/>
              </p:nvSpPr>
              <p:spPr>
                <a:xfrm>
                  <a:off x="8288189" y="5337046"/>
                  <a:ext cx="3875714" cy="1456042"/>
                </a:xfrm>
                <a:prstGeom prst="rect">
                  <a:avLst/>
                </a:prstGeom>
                <a:blipFill>
                  <a:blip r:embed="rId3"/>
                  <a:stretch>
                    <a:fillRect b="-1196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8AEAF1A-59C9-69D4-8D76-742DE632500C}"/>
                </a:ext>
              </a:extLst>
            </p:cNvPr>
            <p:cNvSpPr txBox="1"/>
            <p:nvPr/>
          </p:nvSpPr>
          <p:spPr>
            <a:xfrm>
              <a:off x="8210050" y="4978762"/>
              <a:ext cx="2784737" cy="369332"/>
            </a:xfrm>
            <a:prstGeom prst="rect">
              <a:avLst/>
            </a:prstGeom>
            <a:noFill/>
          </p:spPr>
          <p:txBody>
            <a:bodyPr wrap="none" rtlCol="0">
              <a:spAutoFit/>
            </a:bodyPr>
            <a:lstStyle/>
            <a:p>
              <a:r>
                <a:rPr lang="en-US" dirty="0"/>
                <a:t>Order does not matter</a:t>
              </a:r>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8812839-5D5B-2749-BDC9-BC4709BD0DC9}"/>
                  </a:ext>
                </a:extLst>
              </p:cNvPr>
              <p:cNvSpPr txBox="1"/>
              <p:nvPr/>
            </p:nvSpPr>
            <p:spPr>
              <a:xfrm>
                <a:off x="9801560" y="3353195"/>
                <a:ext cx="2243328" cy="121167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US"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r>
                            <a:rPr lang="en-US" b="0" i="1" smtClean="0">
                              <a:latin typeface="Cambria Math" panose="02040503050406030204" pitchFamily="18" charset="0"/>
                            </a:rPr>
                            <m:t>!</m:t>
                          </m:r>
                        </m:den>
                      </m:f>
                    </m:oMath>
                  </m:oMathPara>
                </a14:m>
                <a:endParaRPr lang="en-US" dirty="0"/>
              </a:p>
              <a:p>
                <a:pPr algn="ctr"/>
                <a:endParaRPr lang="en-US" dirty="0"/>
              </a:p>
            </p:txBody>
          </p:sp>
        </mc:Choice>
        <mc:Fallback xmlns="">
          <p:sp>
            <p:nvSpPr>
              <p:cNvPr id="10" name="TextBox 9">
                <a:extLst>
                  <a:ext uri="{FF2B5EF4-FFF2-40B4-BE49-F238E27FC236}">
                    <a16:creationId xmlns:a16="http://schemas.microsoft.com/office/drawing/2014/main" id="{B8812839-5D5B-2749-BDC9-BC4709BD0DC9}"/>
                  </a:ext>
                </a:extLst>
              </p:cNvPr>
              <p:cNvSpPr txBox="1">
                <a:spLocks noRot="1" noChangeAspect="1" noMove="1" noResize="1" noEditPoints="1" noAdjustHandles="1" noChangeArrowheads="1" noChangeShapeType="1" noTextEdit="1"/>
              </p:cNvSpPr>
              <p:nvPr/>
            </p:nvSpPr>
            <p:spPr>
              <a:xfrm>
                <a:off x="9801560" y="3353195"/>
                <a:ext cx="2243328" cy="121167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391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BFFA-A0E5-AB0F-655F-BAE404AAC7CD}"/>
              </a:ext>
            </a:extLst>
          </p:cNvPr>
          <p:cNvSpPr>
            <a:spLocks noGrp="1"/>
          </p:cNvSpPr>
          <p:nvPr>
            <p:ph type="title"/>
          </p:nvPr>
        </p:nvSpPr>
        <p:spPr/>
        <p:txBody>
          <a:bodyPr/>
          <a:lstStyle/>
          <a:p>
            <a:r>
              <a:rPr lang="en-US" dirty="0"/>
              <a:t>Tips</a:t>
            </a:r>
          </a:p>
        </p:txBody>
      </p:sp>
      <p:sp>
        <p:nvSpPr>
          <p:cNvPr id="3" name="Content Placeholder 2">
            <a:extLst>
              <a:ext uri="{FF2B5EF4-FFF2-40B4-BE49-F238E27FC236}">
                <a16:creationId xmlns:a16="http://schemas.microsoft.com/office/drawing/2014/main" id="{5A126DAE-6D9B-CE7E-7565-40A8F10F003F}"/>
              </a:ext>
            </a:extLst>
          </p:cNvPr>
          <p:cNvSpPr>
            <a:spLocks noGrp="1"/>
          </p:cNvSpPr>
          <p:nvPr>
            <p:ph idx="1"/>
          </p:nvPr>
        </p:nvSpPr>
        <p:spPr/>
        <p:txBody>
          <a:bodyPr/>
          <a:lstStyle/>
          <a:p>
            <a:r>
              <a:rPr lang="en-US" dirty="0"/>
              <a:t>Play with the problem.</a:t>
            </a:r>
          </a:p>
          <a:p>
            <a:r>
              <a:rPr lang="en-US" dirty="0"/>
              <a:t>Try a different approach.</a:t>
            </a:r>
          </a:p>
          <a:p>
            <a:r>
              <a:rPr lang="en-US" dirty="0"/>
              <a:t>There is usually more than one way to arrive at the same solution.</a:t>
            </a:r>
          </a:p>
          <a:p>
            <a:r>
              <a:rPr lang="en-US" dirty="0"/>
              <a:t>Do as many problems as you can. Try all the additional exercises. </a:t>
            </a:r>
          </a:p>
        </p:txBody>
      </p:sp>
    </p:spTree>
    <p:extLst>
      <p:ext uri="{BB962C8B-B14F-4D97-AF65-F5344CB8AC3E}">
        <p14:creationId xmlns:p14="http://schemas.microsoft.com/office/powerpoint/2010/main" val="40385250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39703-5204-4ABC-B716-1624D478FB1B}"/>
              </a:ext>
            </a:extLst>
          </p:cNvPr>
          <p:cNvSpPr>
            <a:spLocks noGrp="1"/>
          </p:cNvSpPr>
          <p:nvPr>
            <p:ph type="title"/>
          </p:nvPr>
        </p:nvSpPr>
        <p:spPr/>
        <p:txBody>
          <a:bodyPr/>
          <a:lstStyle/>
          <a:p>
            <a:r>
              <a:rPr lang="en-US" dirty="0"/>
              <a:t>Multisets / </a:t>
            </a:r>
            <a:r>
              <a:rPr lang="en-US" dirty="0" err="1"/>
              <a:t>Multichoosing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D85EBA-EF67-44F4-853B-2128234616F9}"/>
                  </a:ext>
                </a:extLst>
              </p:cNvPr>
              <p:cNvSpPr>
                <a:spLocks noGrp="1"/>
              </p:cNvSpPr>
              <p:nvPr>
                <p:ph idx="1"/>
              </p:nvPr>
            </p:nvSpPr>
            <p:spPr>
              <a:xfrm>
                <a:off x="838200" y="1825625"/>
                <a:ext cx="7431157" cy="4351338"/>
              </a:xfrm>
            </p:spPr>
            <p:txBody>
              <a:bodyPr>
                <a:normAutofit fontScale="92500" lnSpcReduction="20000"/>
              </a:bodyPr>
              <a:lstStyle/>
              <a:p>
                <a:r>
                  <a:rPr lang="en-US" dirty="0"/>
                  <a:t>Subsets </a:t>
                </a:r>
                <a:r>
                  <a:rPr lang="en-US" b="1" dirty="0"/>
                  <a:t>with repetition allowed</a:t>
                </a:r>
                <a:r>
                  <a:rPr lang="en-US" dirty="0"/>
                  <a:t>. Order does not matter.</a:t>
                </a:r>
              </a:p>
              <a:p>
                <a:pPr marL="0" indent="0">
                  <a:buNone/>
                </a:pP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oMath>
                </a14:m>
                <a:r>
                  <a:rPr lang="en-US" dirty="0"/>
                  <a:t> </a:t>
                </a:r>
              </a:p>
              <a:p>
                <a:pPr marL="0" indent="0">
                  <a:buNone/>
                </a:pPr>
                <a:r>
                  <a:rPr lang="en-US" dirty="0"/>
                  <a:t>Some of the ways to choose a subset of three elements:</a:t>
                </a:r>
              </a:p>
              <a:p>
                <a:pPr marL="0" indent="0">
                  <a:buNone/>
                </a:pPr>
                <a:endParaRPr lang="en-US" dirty="0"/>
              </a:p>
              <a:p>
                <a:pPr marL="0" indent="0">
                  <a:buNone/>
                </a:pP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e>
                    </m:d>
                  </m:oMath>
                </a14:m>
                <a:r>
                  <a:rPr lang="en-US" dirty="0"/>
                  <a:t> </a:t>
                </a:r>
              </a:p>
              <a:p>
                <a:pPr marL="0" indent="0">
                  <a:buNone/>
                </a:pP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𝑎</m:t>
                        </m:r>
                      </m:e>
                    </m:d>
                  </m:oMath>
                </a14:m>
                <a:r>
                  <a:rPr lang="en-US" dirty="0"/>
                  <a:t> </a:t>
                </a:r>
              </a:p>
              <a:p>
                <a:pPr marL="0" indent="0">
                  <a:buNone/>
                </a:pP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a:t>
                </a:r>
              </a:p>
              <a:p>
                <a:pPr marL="0" indent="0">
                  <a:buNone/>
                </a:pP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𝑒</m:t>
                        </m:r>
                      </m:e>
                    </m:d>
                  </m:oMath>
                </a14:m>
                <a:r>
                  <a:rPr lang="en-US" dirty="0"/>
                  <a:t> </a:t>
                </a:r>
              </a:p>
              <a:p>
                <a:pPr marL="0" indent="0">
                  <a:buNone/>
                </a:pPr>
                <a:r>
                  <a:rPr lang="en-US" dirty="0"/>
                  <a:t> </a:t>
                </a:r>
              </a:p>
            </p:txBody>
          </p:sp>
        </mc:Choice>
        <mc:Fallback xmlns="">
          <p:sp>
            <p:nvSpPr>
              <p:cNvPr id="3" name="Content Placeholder 2">
                <a:extLst>
                  <a:ext uri="{FF2B5EF4-FFF2-40B4-BE49-F238E27FC236}">
                    <a16:creationId xmlns:a16="http://schemas.microsoft.com/office/drawing/2014/main" id="{81D85EBA-EF67-44F4-853B-2128234616F9}"/>
                  </a:ext>
                </a:extLst>
              </p:cNvPr>
              <p:cNvSpPr>
                <a:spLocks noGrp="1" noRot="1" noChangeAspect="1" noMove="1" noResize="1" noEditPoints="1" noAdjustHandles="1" noChangeArrowheads="1" noChangeShapeType="1" noTextEdit="1"/>
              </p:cNvSpPr>
              <p:nvPr>
                <p:ph idx="1"/>
              </p:nvPr>
            </p:nvSpPr>
            <p:spPr>
              <a:xfrm>
                <a:off x="838200" y="1825625"/>
                <a:ext cx="7431157" cy="4351338"/>
              </a:xfrm>
              <a:blipFill>
                <a:blip r:embed="rId2"/>
                <a:stretch>
                  <a:fillRect l="-1536" t="-34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C3F4807-4258-7366-D1B4-49803F496D1B}"/>
                  </a:ext>
                </a:extLst>
              </p:cNvPr>
              <p:cNvSpPr/>
              <p:nvPr/>
            </p:nvSpPr>
            <p:spPr>
              <a:xfrm>
                <a:off x="2465832" y="4991443"/>
                <a:ext cx="7260336" cy="1866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en-US" b="0" i="1" smtClean="0">
                        <a:latin typeface="Cambria Math" panose="02040503050406030204" pitchFamily="18" charset="0"/>
                      </a:rPr>
                      <m:t>𝑛</m:t>
                    </m:r>
                  </m:oMath>
                </a14:m>
                <a:r>
                  <a:rPr lang="en-US" i="1" dirty="0">
                    <a:latin typeface="Cambria Math" panose="02040503050406030204" pitchFamily="18" charset="0"/>
                  </a:rPr>
                  <a:t> </a:t>
                </a:r>
                <a:r>
                  <a:rPr lang="en-US" dirty="0">
                    <a:latin typeface="Cambria Math" panose="02040503050406030204" pitchFamily="18" charset="0"/>
                  </a:rPr>
                  <a:t>= number of items to select</a:t>
                </a:r>
              </a:p>
              <a:p>
                <a14:m>
                  <m:oMath xmlns:m="http://schemas.openxmlformats.org/officeDocument/2006/math">
                    <m:r>
                      <a:rPr lang="en-US" b="0" i="1" smtClean="0">
                        <a:latin typeface="Cambria Math" panose="02040503050406030204" pitchFamily="18" charset="0"/>
                      </a:rPr>
                      <m:t>𝑚</m:t>
                    </m:r>
                  </m:oMath>
                </a14:m>
                <a:r>
                  <a:rPr lang="en-US" i="1" dirty="0">
                    <a:latin typeface="Cambria Math" panose="02040503050406030204" pitchFamily="18" charset="0"/>
                  </a:rPr>
                  <a:t> </a:t>
                </a:r>
                <a:r>
                  <a:rPr lang="en-US" dirty="0">
                    <a:latin typeface="Cambria Math" panose="02040503050406030204" pitchFamily="18" charset="0"/>
                  </a:rPr>
                  <a:t>= number of varieties</a:t>
                </a:r>
              </a:p>
              <a:p>
                <a:endParaRPr lang="en-US"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 −1</m:t>
                              </m:r>
                            </m:num>
                            <m:den>
                              <m:r>
                                <a:rPr lang="en-US" b="0" i="1" smtClean="0">
                                  <a:latin typeface="Cambria Math" panose="02040503050406030204" pitchFamily="18" charset="0"/>
                                </a:rPr>
                                <m:t>𝑚</m:t>
                              </m:r>
                              <m:r>
                                <a:rPr lang="en-US" b="0" i="1" smtClean="0">
                                  <a:latin typeface="Cambria Math" panose="02040503050406030204" pitchFamily="18" charset="0"/>
                                </a:rPr>
                                <m:t>−1</m:t>
                              </m:r>
                            </m:den>
                          </m:f>
                        </m:e>
                      </m:d>
                      <m:r>
                        <a:rPr lang="en-US" b="0" i="0"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−1</m:t>
                              </m:r>
                            </m:e>
                          </m:d>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−1 −</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−1</m:t>
                                  </m:r>
                                </m:e>
                              </m:d>
                            </m:e>
                          </m:d>
                          <m:r>
                            <a:rPr lang="en-US" b="0" i="1" smtClean="0">
                              <a:latin typeface="Cambria Math" panose="02040503050406030204" pitchFamily="18" charset="0"/>
                            </a:rPr>
                            <m:t>!</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−1</m:t>
                              </m:r>
                            </m:e>
                          </m:d>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den>
                      </m:f>
                    </m:oMath>
                  </m:oMathPara>
                </a14:m>
                <a:endParaRPr lang="en-US" dirty="0"/>
              </a:p>
            </p:txBody>
          </p:sp>
        </mc:Choice>
        <mc:Fallback xmlns="">
          <p:sp>
            <p:nvSpPr>
              <p:cNvPr id="5" name="Rectangle 4">
                <a:extLst>
                  <a:ext uri="{FF2B5EF4-FFF2-40B4-BE49-F238E27FC236}">
                    <a16:creationId xmlns:a16="http://schemas.microsoft.com/office/drawing/2014/main" id="{AC3F4807-4258-7366-D1B4-49803F496D1B}"/>
                  </a:ext>
                </a:extLst>
              </p:cNvPr>
              <p:cNvSpPr>
                <a:spLocks noRot="1" noChangeAspect="1" noMove="1" noResize="1" noEditPoints="1" noAdjustHandles="1" noChangeArrowheads="1" noChangeShapeType="1" noTextEdit="1"/>
              </p:cNvSpPr>
              <p:nvPr/>
            </p:nvSpPr>
            <p:spPr>
              <a:xfrm>
                <a:off x="2465832" y="4991443"/>
                <a:ext cx="7260336" cy="18665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5177C8E-3BDB-8D53-E9C4-DFB8578E9F54}"/>
                  </a:ext>
                </a:extLst>
              </p:cNvPr>
              <p:cNvSpPr/>
              <p:nvPr/>
            </p:nvSpPr>
            <p:spPr>
              <a:xfrm>
                <a:off x="8780480" y="3241472"/>
                <a:ext cx="3264408" cy="1411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m:rPr>
                          <m:sty m:val="p"/>
                        </m:rPr>
                        <a:rPr lang="en-US" b="0" i="0" smtClean="0">
                          <a:latin typeface="Cambria Math" panose="02040503050406030204" pitchFamily="18" charset="0"/>
                        </a:rPr>
                        <m:t>Note</m:t>
                      </m:r>
                      <m:r>
                        <a:rPr lang="en-US" b="0" i="0" smtClean="0">
                          <a:latin typeface="Cambria Math" panose="02040503050406030204" pitchFamily="18" charset="0"/>
                        </a:rPr>
                        <m:t>:</m:t>
                      </m:r>
                    </m:oMath>
                  </m:oMathPara>
                </a14:m>
                <a:endParaRPr lang="en-US" dirty="0">
                  <a:latin typeface="Cambria Math" panose="02040503050406030204" pitchFamily="18" charset="0"/>
                </a:endParaRPr>
              </a:p>
              <a:p>
                <a:endParaRPr lang="en-US"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 −1</m:t>
                              </m:r>
                            </m:num>
                            <m:den>
                              <m:r>
                                <a:rPr lang="en-US" b="0" i="1" smtClean="0">
                                  <a:latin typeface="Cambria Math" panose="02040503050406030204" pitchFamily="18" charset="0"/>
                                </a:rPr>
                                <m:t>𝑚</m:t>
                              </m:r>
                              <m:r>
                                <a:rPr lang="en-US" b="0" i="1" smtClean="0">
                                  <a:latin typeface="Cambria Math" panose="02040503050406030204" pitchFamily="18" charset="0"/>
                                </a:rPr>
                                <m:t>−1</m:t>
                              </m:r>
                            </m:den>
                          </m:f>
                        </m:e>
                      </m:d>
                      <m:r>
                        <a:rPr lang="en-US" b="0" i="1" smtClean="0">
                          <a:latin typeface="Cambria Math" panose="02040503050406030204" pitchFamily="18" charset="0"/>
                        </a:rPr>
                        <m:t>= </m:t>
                      </m:r>
                      <m:d>
                        <m:dPr>
                          <m:ctrlPr>
                            <a:rPr lang="en-US" b="0" i="1" smtClean="0">
                              <a:latin typeface="Cambria Math" panose="02040503050406030204" pitchFamily="18" charset="0"/>
                            </a:rPr>
                          </m:ctrlPr>
                        </m:dPr>
                        <m:e>
                          <m:f>
                            <m:fPr>
                              <m:type m:val="noBa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 −1</m:t>
                              </m:r>
                            </m:num>
                            <m:den>
                              <m:r>
                                <a:rPr lang="en-US" b="0" i="1" smtClean="0">
                                  <a:latin typeface="Cambria Math" panose="02040503050406030204" pitchFamily="18" charset="0"/>
                                </a:rPr>
                                <m:t>𝑛</m:t>
                              </m:r>
                            </m:den>
                          </m:f>
                        </m:e>
                      </m:d>
                      <m:r>
                        <a:rPr lang="en-US" b="0" i="1" smtClean="0">
                          <a:latin typeface="Cambria Math" panose="02040503050406030204" pitchFamily="18" charset="0"/>
                        </a:rPr>
                        <m:t> </m:t>
                      </m:r>
                    </m:oMath>
                  </m:oMathPara>
                </a14:m>
                <a:endParaRPr lang="en-US" dirty="0"/>
              </a:p>
              <a:p>
                <a:pPr algn="ctr"/>
                <a:endParaRPr lang="en-US" dirty="0"/>
              </a:p>
            </p:txBody>
          </p:sp>
        </mc:Choice>
        <mc:Fallback xmlns="">
          <p:sp>
            <p:nvSpPr>
              <p:cNvPr id="7" name="Rectangle 6">
                <a:extLst>
                  <a:ext uri="{FF2B5EF4-FFF2-40B4-BE49-F238E27FC236}">
                    <a16:creationId xmlns:a16="http://schemas.microsoft.com/office/drawing/2014/main" id="{45177C8E-3BDB-8D53-E9C4-DFB8578E9F54}"/>
                  </a:ext>
                </a:extLst>
              </p:cNvPr>
              <p:cNvSpPr>
                <a:spLocks noRot="1" noChangeAspect="1" noMove="1" noResize="1" noEditPoints="1" noAdjustHandles="1" noChangeArrowheads="1" noChangeShapeType="1" noTextEdit="1"/>
              </p:cNvSpPr>
              <p:nvPr/>
            </p:nvSpPr>
            <p:spPr>
              <a:xfrm>
                <a:off x="8780480" y="3241472"/>
                <a:ext cx="3264408" cy="1411878"/>
              </a:xfrm>
              <a:prstGeom prst="rect">
                <a:avLst/>
              </a:prstGeom>
              <a:blipFill>
                <a:blip r:embed="rId4"/>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90B5AFE-2C1E-001B-FDEB-3C132DF0E998}"/>
              </a:ext>
            </a:extLst>
          </p:cNvPr>
          <p:cNvSpPr txBox="1"/>
          <p:nvPr/>
        </p:nvSpPr>
        <p:spPr>
          <a:xfrm>
            <a:off x="0" y="6492875"/>
            <a:ext cx="6102220" cy="369332"/>
          </a:xfrm>
          <a:prstGeom prst="rect">
            <a:avLst/>
          </a:prstGeom>
          <a:noFill/>
        </p:spPr>
        <p:txBody>
          <a:bodyPr wrap="square">
            <a:spAutoFit/>
          </a:bodyPr>
          <a:lstStyle/>
          <a:p>
            <a:r>
              <a:rPr lang="en-US" b="1" dirty="0"/>
              <a:t>10.9 Counting multisets </a:t>
            </a:r>
          </a:p>
        </p:txBody>
      </p:sp>
      <p:grpSp>
        <p:nvGrpSpPr>
          <p:cNvPr id="4" name="Group 3">
            <a:extLst>
              <a:ext uri="{FF2B5EF4-FFF2-40B4-BE49-F238E27FC236}">
                <a16:creationId xmlns:a16="http://schemas.microsoft.com/office/drawing/2014/main" id="{7D1642B0-CFAE-1027-E4E9-C3994C8E4055}"/>
              </a:ext>
            </a:extLst>
          </p:cNvPr>
          <p:cNvGrpSpPr/>
          <p:nvPr/>
        </p:nvGrpSpPr>
        <p:grpSpPr>
          <a:xfrm>
            <a:off x="8734248" y="-109822"/>
            <a:ext cx="3310640" cy="1492049"/>
            <a:chOff x="718924" y="2110060"/>
            <a:chExt cx="3045496" cy="2907156"/>
          </a:xfrm>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B318DD31-1586-BEC4-DBB9-ECC6A0488CA1}"/>
                    </a:ext>
                  </a:extLst>
                </p:cNvPr>
                <p:cNvSpPr/>
                <p:nvPr/>
              </p:nvSpPr>
              <p:spPr>
                <a:xfrm>
                  <a:off x="744383" y="2653632"/>
                  <a:ext cx="3020037" cy="236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 </m:t>
                            </m:r>
                          </m:den>
                        </m:f>
                      </m:oMath>
                    </m:oMathPara>
                  </a14:m>
                  <a:endParaRPr lang="en-US" sz="2400" dirty="0"/>
                </a:p>
              </p:txBody>
            </p:sp>
          </mc:Choice>
          <mc:Fallback xmlns="">
            <p:sp>
              <p:nvSpPr>
                <p:cNvPr id="5" name="Rectangle 4">
                  <a:extLst>
                    <a:ext uri="{FF2B5EF4-FFF2-40B4-BE49-F238E27FC236}">
                      <a16:creationId xmlns:a16="http://schemas.microsoft.com/office/drawing/2014/main" id="{11375655-82C9-876B-5B95-D9613F0031CA}"/>
                    </a:ext>
                  </a:extLst>
                </p:cNvPr>
                <p:cNvSpPr>
                  <a:spLocks noRot="1" noChangeAspect="1" noMove="1" noResize="1" noEditPoints="1" noAdjustHandles="1" noChangeArrowheads="1" noChangeShapeType="1" noTextEdit="1"/>
                </p:cNvSpPr>
                <p:nvPr/>
              </p:nvSpPr>
              <p:spPr>
                <a:xfrm>
                  <a:off x="744383" y="2653632"/>
                  <a:ext cx="3020037" cy="2363584"/>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5815BD9-421E-72CE-ABC7-E4EE24B0F4BB}"/>
                </a:ext>
              </a:extLst>
            </p:cNvPr>
            <p:cNvSpPr txBox="1"/>
            <p:nvPr/>
          </p:nvSpPr>
          <p:spPr>
            <a:xfrm>
              <a:off x="718924" y="2110060"/>
              <a:ext cx="1736372" cy="369331"/>
            </a:xfrm>
            <a:prstGeom prst="rect">
              <a:avLst/>
            </a:prstGeom>
            <a:noFill/>
          </p:spPr>
          <p:txBody>
            <a:bodyPr wrap="none" rtlCol="0">
              <a:spAutoFit/>
            </a:bodyPr>
            <a:lstStyle/>
            <a:p>
              <a:r>
                <a:rPr lang="en-US" dirty="0"/>
                <a:t>Order matters</a:t>
              </a:r>
            </a:p>
          </p:txBody>
        </p:sp>
      </p:grpSp>
      <p:grpSp>
        <p:nvGrpSpPr>
          <p:cNvPr id="10" name="Group 9">
            <a:extLst>
              <a:ext uri="{FF2B5EF4-FFF2-40B4-BE49-F238E27FC236}">
                <a16:creationId xmlns:a16="http://schemas.microsoft.com/office/drawing/2014/main" id="{3C38AD01-8696-4AD2-3670-47E359D62CCA}"/>
              </a:ext>
            </a:extLst>
          </p:cNvPr>
          <p:cNvGrpSpPr/>
          <p:nvPr/>
        </p:nvGrpSpPr>
        <p:grpSpPr>
          <a:xfrm>
            <a:off x="8091035" y="1281406"/>
            <a:ext cx="3953853" cy="1814326"/>
            <a:chOff x="8210050" y="4978762"/>
            <a:chExt cx="3953853" cy="1814326"/>
          </a:xfrm>
        </p:grpSpPr>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F95AB5C-E961-95B0-DBB2-B1E1E0514213}"/>
                    </a:ext>
                  </a:extLst>
                </p:cNvPr>
                <p:cNvSpPr/>
                <p:nvPr/>
              </p:nvSpPr>
              <p:spPr>
                <a:xfrm>
                  <a:off x="8288189" y="5337046"/>
                  <a:ext cx="3875714" cy="1456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type m:val="noBar"/>
                                <m:ctrlPr>
                                  <a:rPr lang="en-US" sz="2400" b="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𝑟</m:t>
                                </m:r>
                              </m:den>
                            </m:f>
                          </m:e>
                        </m:d>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m:t>
                            </m:r>
                          </m:num>
                          <m:den>
                            <m:r>
                              <a:rPr lang="en-US" sz="2400" b="0" i="1" smtClean="0">
                                <a:latin typeface="Cambria Math" panose="02040503050406030204" pitchFamily="18" charset="0"/>
                              </a:rPr>
                              <m:t>𝑟</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 </m:t>
                            </m:r>
                          </m:den>
                        </m:f>
                      </m:oMath>
                    </m:oMathPara>
                  </a14:m>
                  <a:endParaRPr lang="en-US" sz="2400" dirty="0"/>
                </a:p>
                <a:p>
                  <a:pPr algn="ctr"/>
                  <a:endParaRPr lang="en-US" sz="2400" dirty="0"/>
                </a:p>
                <a:p>
                  <a:pPr algn="ctr"/>
                  <a:r>
                    <a:rPr lang="en-US" sz="2400" dirty="0"/>
                    <a:t>"</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choose</m:t>
                      </m:r>
                      <m:r>
                        <a:rPr lang="en-US" sz="2400" b="0" i="1" smtClean="0">
                          <a:latin typeface="Cambria Math" panose="02040503050406030204" pitchFamily="18" charset="0"/>
                        </a:rPr>
                        <m:t> </m:t>
                      </m:r>
                      <m:r>
                        <a:rPr lang="en-US" sz="2400" b="0" i="1" smtClean="0">
                          <a:latin typeface="Cambria Math" panose="02040503050406030204" pitchFamily="18" charset="0"/>
                        </a:rPr>
                        <m:t>𝑟</m:t>
                      </m:r>
                      <m:r>
                        <a:rPr lang="en-US" sz="2400" b="0" i="1" smtClean="0">
                          <a:latin typeface="Cambria Math" panose="02040503050406030204" pitchFamily="18" charset="0"/>
                        </a:rPr>
                        <m:t>"</m:t>
                      </m:r>
                    </m:oMath>
                  </a14:m>
                  <a:endParaRPr lang="en-US" sz="2400" dirty="0"/>
                </a:p>
              </p:txBody>
            </p:sp>
          </mc:Choice>
          <mc:Fallback xmlns="">
            <p:sp>
              <p:nvSpPr>
                <p:cNvPr id="8" name="Rectangle 7">
                  <a:extLst>
                    <a:ext uri="{FF2B5EF4-FFF2-40B4-BE49-F238E27FC236}">
                      <a16:creationId xmlns:a16="http://schemas.microsoft.com/office/drawing/2014/main" id="{A520C437-4726-CAF8-B87A-825E905C9B34}"/>
                    </a:ext>
                  </a:extLst>
                </p:cNvPr>
                <p:cNvSpPr>
                  <a:spLocks noRot="1" noChangeAspect="1" noMove="1" noResize="1" noEditPoints="1" noAdjustHandles="1" noChangeArrowheads="1" noChangeShapeType="1" noTextEdit="1"/>
                </p:cNvSpPr>
                <p:nvPr/>
              </p:nvSpPr>
              <p:spPr>
                <a:xfrm>
                  <a:off x="8288189" y="5337046"/>
                  <a:ext cx="3875714" cy="1456042"/>
                </a:xfrm>
                <a:prstGeom prst="rect">
                  <a:avLst/>
                </a:prstGeom>
                <a:blipFill>
                  <a:blip r:embed="rId6"/>
                  <a:stretch>
                    <a:fillRect b="-1196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3A9F714-5017-ED36-B711-A39F4C7CC894}"/>
                </a:ext>
              </a:extLst>
            </p:cNvPr>
            <p:cNvSpPr txBox="1"/>
            <p:nvPr/>
          </p:nvSpPr>
          <p:spPr>
            <a:xfrm>
              <a:off x="8210050" y="4978762"/>
              <a:ext cx="2784737" cy="369332"/>
            </a:xfrm>
            <a:prstGeom prst="rect">
              <a:avLst/>
            </a:prstGeom>
            <a:noFill/>
          </p:spPr>
          <p:txBody>
            <a:bodyPr wrap="none" rtlCol="0">
              <a:spAutoFit/>
            </a:bodyPr>
            <a:lstStyle/>
            <a:p>
              <a:r>
                <a:rPr lang="en-US" dirty="0"/>
                <a:t>Order does not matter</a:t>
              </a:r>
            </a:p>
          </p:txBody>
        </p:sp>
      </p:grpSp>
      <p:sp>
        <p:nvSpPr>
          <p:cNvPr id="13" name="TextBox 12">
            <a:extLst>
              <a:ext uri="{FF2B5EF4-FFF2-40B4-BE49-F238E27FC236}">
                <a16:creationId xmlns:a16="http://schemas.microsoft.com/office/drawing/2014/main" id="{199F8BB1-45AB-F210-A283-0DD41287AAB8}"/>
              </a:ext>
            </a:extLst>
          </p:cNvPr>
          <p:cNvSpPr txBox="1"/>
          <p:nvPr/>
        </p:nvSpPr>
        <p:spPr>
          <a:xfrm>
            <a:off x="7879271" y="3841884"/>
            <a:ext cx="901209" cy="646331"/>
          </a:xfrm>
          <a:prstGeom prst="rect">
            <a:avLst/>
          </a:prstGeom>
          <a:noFill/>
        </p:spPr>
        <p:txBody>
          <a:bodyPr wrap="none" rtlCol="0">
            <a:spAutoFit/>
          </a:bodyPr>
          <a:lstStyle/>
          <a:p>
            <a:r>
              <a:rPr lang="en-US" dirty="0"/>
              <a:t>n = |S|</a:t>
            </a:r>
          </a:p>
          <a:p>
            <a:r>
              <a:rPr lang="en-US" dirty="0"/>
              <a:t>m = |x|</a:t>
            </a:r>
          </a:p>
        </p:txBody>
      </p:sp>
      <p:sp>
        <p:nvSpPr>
          <p:cNvPr id="15" name="TextBox 14">
            <a:extLst>
              <a:ext uri="{FF2B5EF4-FFF2-40B4-BE49-F238E27FC236}">
                <a16:creationId xmlns:a16="http://schemas.microsoft.com/office/drawing/2014/main" id="{A0046E22-319F-BB74-863C-77670D8C32EC}"/>
              </a:ext>
            </a:extLst>
          </p:cNvPr>
          <p:cNvSpPr txBox="1"/>
          <p:nvPr/>
        </p:nvSpPr>
        <p:spPr>
          <a:xfrm>
            <a:off x="7045934" y="4614424"/>
            <a:ext cx="6122194" cy="369332"/>
          </a:xfrm>
          <a:prstGeom prst="rect">
            <a:avLst/>
          </a:prstGeom>
          <a:noFill/>
        </p:spPr>
        <p:txBody>
          <a:bodyPr wrap="square">
            <a:spAutoFit/>
          </a:bodyPr>
          <a:lstStyle/>
          <a:p>
            <a:pPr marL="0" indent="0">
              <a:buNone/>
            </a:pPr>
            <a:r>
              <a:rPr lang="en-US" dirty="0"/>
              <a:t>	Remember: The product rule and the sum rule</a:t>
            </a:r>
          </a:p>
        </p:txBody>
      </p:sp>
    </p:spTree>
    <p:extLst>
      <p:ext uri="{BB962C8B-B14F-4D97-AF65-F5344CB8AC3E}">
        <p14:creationId xmlns:p14="http://schemas.microsoft.com/office/powerpoint/2010/main" val="101818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1D66-5270-4C56-A52C-307042389E01}"/>
              </a:ext>
            </a:extLst>
          </p:cNvPr>
          <p:cNvSpPr>
            <a:spLocks noGrp="1"/>
          </p:cNvSpPr>
          <p:nvPr>
            <p:ph type="title"/>
          </p:nvPr>
        </p:nvSpPr>
        <p:spPr/>
        <p:txBody>
          <a:bodyPr/>
          <a:lstStyle/>
          <a:p>
            <a:r>
              <a:rPr lang="en-US" dirty="0"/>
              <a:t>Snack time!</a:t>
            </a:r>
          </a:p>
        </p:txBody>
      </p:sp>
      <p:sp>
        <p:nvSpPr>
          <p:cNvPr id="3" name="Content Placeholder 2">
            <a:extLst>
              <a:ext uri="{FF2B5EF4-FFF2-40B4-BE49-F238E27FC236}">
                <a16:creationId xmlns:a16="http://schemas.microsoft.com/office/drawing/2014/main" id="{A7FCA762-F574-4710-A968-1C43BA7CBE31}"/>
              </a:ext>
            </a:extLst>
          </p:cNvPr>
          <p:cNvSpPr>
            <a:spLocks noGrp="1"/>
          </p:cNvSpPr>
          <p:nvPr>
            <p:ph idx="1"/>
          </p:nvPr>
        </p:nvSpPr>
        <p:spPr/>
        <p:txBody>
          <a:bodyPr/>
          <a:lstStyle/>
          <a:p>
            <a:pPr marL="0" indent="0">
              <a:buNone/>
            </a:pPr>
            <a:r>
              <a:rPr lang="en-US" dirty="0"/>
              <a:t>How many ways can we select four candy bars from a bowl containing Snickers, Twix, and Butterfingers? Assume order does not matter and repetition is allowed. There are at least 4 of each type of candy bar in the bowl.</a:t>
            </a:r>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C73468-CCF4-45DE-A432-D53DDF34622F}"/>
                  </a:ext>
                </a:extLst>
              </p:cNvPr>
              <p:cNvSpPr txBox="1"/>
              <p:nvPr/>
            </p:nvSpPr>
            <p:spPr>
              <a:xfrm>
                <a:off x="7894320" y="221711"/>
                <a:ext cx="2682240" cy="71468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i="1" smtClean="0">
                                      <a:latin typeface="Cambria Math" panose="02040503050406030204" pitchFamily="18" charset="0"/>
                                    </a:rPr>
                                    <m:t>𝑛</m:t>
                                  </m:r>
                                </m:num>
                                <m:den>
                                  <m:r>
                                    <a:rPr lang="en-US" b="0" i="1" smtClean="0">
                                      <a:latin typeface="Cambria Math" panose="02040503050406030204" pitchFamily="18" charset="0"/>
                                    </a:rPr>
                                    <m:t>𝑟</m:t>
                                  </m:r>
                                </m:den>
                              </m:f>
                            </m:e>
                          </m:d>
                        </m:e>
                      </m:d>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m:t>
                          </m:r>
                        </m:num>
                        <m:den>
                          <m:r>
                            <a:rPr lang="en-US" b="0" i="1" smtClean="0">
                              <a:latin typeface="Cambria Math" panose="02040503050406030204" pitchFamily="18" charset="0"/>
                            </a:rPr>
                            <m:t>𝑟</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den>
                      </m:f>
                      <m:r>
                        <a:rPr lang="en-US" b="0" i="1" smtClean="0">
                          <a:latin typeface="Cambria Math" panose="02040503050406030204" pitchFamily="18" charset="0"/>
                        </a:rPr>
                        <m:t> </m:t>
                      </m:r>
                    </m:oMath>
                  </m:oMathPara>
                </a14:m>
                <a:endParaRPr lang="en-US" dirty="0"/>
              </a:p>
            </p:txBody>
          </p:sp>
        </mc:Choice>
        <mc:Fallback xmlns="">
          <p:sp>
            <p:nvSpPr>
              <p:cNvPr id="5" name="TextBox 4">
                <a:extLst>
                  <a:ext uri="{FF2B5EF4-FFF2-40B4-BE49-F238E27FC236}">
                    <a16:creationId xmlns:a16="http://schemas.microsoft.com/office/drawing/2014/main" id="{44C73468-CCF4-45DE-A432-D53DDF34622F}"/>
                  </a:ext>
                </a:extLst>
              </p:cNvPr>
              <p:cNvSpPr txBox="1">
                <a:spLocks noRot="1" noChangeAspect="1" noMove="1" noResize="1" noEditPoints="1" noAdjustHandles="1" noChangeArrowheads="1" noChangeShapeType="1" noTextEdit="1"/>
              </p:cNvSpPr>
              <p:nvPr/>
            </p:nvSpPr>
            <p:spPr>
              <a:xfrm>
                <a:off x="7894320" y="221711"/>
                <a:ext cx="2682240" cy="71468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60A3794-A9E9-40D1-AE14-E807E57B5E94}"/>
                  </a:ext>
                </a:extLst>
              </p:cNvPr>
              <p:cNvSpPr txBox="1"/>
              <p:nvPr/>
            </p:nvSpPr>
            <p:spPr>
              <a:xfrm>
                <a:off x="2142147" y="3224743"/>
                <a:ext cx="923201" cy="8082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f>
                                <m:fPr>
                                  <m:type m:val="noBa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4</m:t>
                                  </m:r>
                                </m:den>
                              </m:f>
                            </m:e>
                          </m:d>
                        </m:e>
                      </m:d>
                    </m:oMath>
                  </m:oMathPara>
                </a14:m>
                <a:endParaRPr lang="en-US" dirty="0"/>
              </a:p>
            </p:txBody>
          </p:sp>
        </mc:Choice>
        <mc:Fallback xmlns="">
          <p:sp>
            <p:nvSpPr>
              <p:cNvPr id="6" name="TextBox 5">
                <a:extLst>
                  <a:ext uri="{FF2B5EF4-FFF2-40B4-BE49-F238E27FC236}">
                    <a16:creationId xmlns:a16="http://schemas.microsoft.com/office/drawing/2014/main" id="{B60A3794-A9E9-40D1-AE14-E807E57B5E94}"/>
                  </a:ext>
                </a:extLst>
              </p:cNvPr>
              <p:cNvSpPr txBox="1">
                <a:spLocks noRot="1" noChangeAspect="1" noMove="1" noResize="1" noEditPoints="1" noAdjustHandles="1" noChangeArrowheads="1" noChangeShapeType="1" noTextEdit="1"/>
              </p:cNvSpPr>
              <p:nvPr/>
            </p:nvSpPr>
            <p:spPr>
              <a:xfrm>
                <a:off x="2142147" y="3224743"/>
                <a:ext cx="923201" cy="8082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F583448-A00E-48C2-A7ED-E88945B3D31D}"/>
                  </a:ext>
                </a:extLst>
              </p:cNvPr>
              <p:cNvSpPr txBox="1"/>
              <p:nvPr/>
            </p:nvSpPr>
            <p:spPr>
              <a:xfrm>
                <a:off x="3754910" y="3265383"/>
                <a:ext cx="2802690"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4</m:t>
                              </m:r>
                            </m:den>
                          </m:f>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4!2!</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6∗5</m:t>
                          </m:r>
                        </m:num>
                        <m:den>
                          <m:r>
                            <a:rPr lang="en-US" b="0" i="1" smtClean="0">
                              <a:latin typeface="Cambria Math" panose="02040503050406030204" pitchFamily="18" charset="0"/>
                            </a:rPr>
                            <m:t>2</m:t>
                          </m:r>
                        </m:den>
                      </m:f>
                      <m:r>
                        <a:rPr lang="en-US" b="0" i="1" smtClean="0">
                          <a:latin typeface="Cambria Math" panose="02040503050406030204" pitchFamily="18" charset="0"/>
                        </a:rPr>
                        <m:t>=15</m:t>
                      </m:r>
                    </m:oMath>
                  </m:oMathPara>
                </a14:m>
                <a:endParaRPr lang="en-US" dirty="0"/>
              </a:p>
            </p:txBody>
          </p:sp>
        </mc:Choice>
        <mc:Fallback xmlns="">
          <p:sp>
            <p:nvSpPr>
              <p:cNvPr id="7" name="TextBox 6">
                <a:extLst>
                  <a:ext uri="{FF2B5EF4-FFF2-40B4-BE49-F238E27FC236}">
                    <a16:creationId xmlns:a16="http://schemas.microsoft.com/office/drawing/2014/main" id="{4F583448-A00E-48C2-A7ED-E88945B3D31D}"/>
                  </a:ext>
                </a:extLst>
              </p:cNvPr>
              <p:cNvSpPr txBox="1">
                <a:spLocks noRot="1" noChangeAspect="1" noMove="1" noResize="1" noEditPoints="1" noAdjustHandles="1" noChangeArrowheads="1" noChangeShapeType="1" noTextEdit="1"/>
              </p:cNvSpPr>
              <p:nvPr/>
            </p:nvSpPr>
            <p:spPr>
              <a:xfrm>
                <a:off x="3754910" y="3265383"/>
                <a:ext cx="2802690" cy="714683"/>
              </a:xfrm>
              <a:prstGeom prst="rect">
                <a:avLst/>
              </a:prstGeom>
              <a:blipFill>
                <a:blip r:embed="rId4"/>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09AA9B2-A560-489E-9E27-1A80239055C2}"/>
              </a:ext>
            </a:extLst>
          </p:cNvPr>
          <p:cNvSpPr txBox="1"/>
          <p:nvPr/>
        </p:nvSpPr>
        <p:spPr>
          <a:xfrm>
            <a:off x="0" y="6620361"/>
            <a:ext cx="5168403" cy="230832"/>
          </a:xfrm>
          <a:prstGeom prst="rect">
            <a:avLst/>
          </a:prstGeom>
          <a:noFill/>
        </p:spPr>
        <p:txBody>
          <a:bodyPr wrap="none" rtlCol="0">
            <a:spAutoFit/>
          </a:bodyPr>
          <a:lstStyle/>
          <a:p>
            <a:r>
              <a:rPr lang="en-US" sz="900" dirty="0"/>
              <a:t>Rosen, Kenneth. </a:t>
            </a:r>
            <a:r>
              <a:rPr lang="en-US" sz="900" i="1" dirty="0"/>
              <a:t>Discrete Mathematics and Its Applications, 7th Edition</a:t>
            </a:r>
            <a:r>
              <a:rPr lang="en-US" sz="900" dirty="0"/>
              <a:t>. McGraw-Hill, 2012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5B68C5-D5FD-4735-849C-DBFCFE0C08ED}"/>
                  </a:ext>
                </a:extLst>
              </p:cNvPr>
              <p:cNvSpPr txBox="1"/>
              <p:nvPr/>
            </p:nvSpPr>
            <p:spPr>
              <a:xfrm>
                <a:off x="818559" y="3271520"/>
                <a:ext cx="876970"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f>
                                <m:fPr>
                                  <m:type m:val="noBar"/>
                                  <m:ctrlPr>
                                    <a:rPr lang="en-US" b="0" i="1" smtClean="0">
                                      <a:latin typeface="Cambria Math" panose="02040503050406030204" pitchFamily="18" charset="0"/>
                                    </a:rPr>
                                  </m:ctrlPr>
                                </m:fPr>
                                <m:num>
                                  <m:r>
                                    <a:rPr lang="en-US" b="0" i="1" smtClean="0">
                                      <a:latin typeface="Cambria Math" panose="02040503050406030204" pitchFamily="18" charset="0"/>
                                    </a:rPr>
                                    <m:t>𝑛</m:t>
                                  </m:r>
                                </m:num>
                                <m:den>
                                  <m:r>
                                    <a:rPr lang="en-US" b="0" i="1" smtClean="0">
                                      <a:latin typeface="Cambria Math" panose="02040503050406030204" pitchFamily="18" charset="0"/>
                                    </a:rPr>
                                    <m:t>𝑘</m:t>
                                  </m:r>
                                </m:den>
                              </m:f>
                            </m:e>
                          </m:d>
                        </m:e>
                      </m:d>
                    </m:oMath>
                  </m:oMathPara>
                </a14:m>
                <a:endParaRPr lang="en-US" dirty="0"/>
              </a:p>
            </p:txBody>
          </p:sp>
        </mc:Choice>
        <mc:Fallback xmlns="">
          <p:sp>
            <p:nvSpPr>
              <p:cNvPr id="9" name="TextBox 8">
                <a:extLst>
                  <a:ext uri="{FF2B5EF4-FFF2-40B4-BE49-F238E27FC236}">
                    <a16:creationId xmlns:a16="http://schemas.microsoft.com/office/drawing/2014/main" id="{F55B68C5-D5FD-4735-849C-DBFCFE0C08ED}"/>
                  </a:ext>
                </a:extLst>
              </p:cNvPr>
              <p:cNvSpPr txBox="1">
                <a:spLocks noRot="1" noChangeAspect="1" noMove="1" noResize="1" noEditPoints="1" noAdjustHandles="1" noChangeArrowheads="1" noChangeShapeType="1" noTextEdit="1"/>
              </p:cNvSpPr>
              <p:nvPr/>
            </p:nvSpPr>
            <p:spPr>
              <a:xfrm>
                <a:off x="818559" y="3271520"/>
                <a:ext cx="876970" cy="714683"/>
              </a:xfrm>
              <a:prstGeom prst="rect">
                <a:avLst/>
              </a:prstGeom>
              <a:blipFill>
                <a:blip r:embed="rId5"/>
                <a:stretch>
                  <a:fillRect/>
                </a:stretch>
              </a:blipFill>
            </p:spPr>
            <p:txBody>
              <a:bodyPr/>
              <a:lstStyle/>
              <a:p>
                <a:r>
                  <a:rPr lang="en-US">
                    <a:noFill/>
                  </a:rPr>
                  <a:t> </a:t>
                </a:r>
              </a:p>
            </p:txBody>
          </p:sp>
        </mc:Fallback>
      </mc:AlternateContent>
      <p:pic>
        <p:nvPicPr>
          <p:cNvPr id="2052" name="Picture 4" descr="Using Up Halloween Candy -- Snickers Cookies! | Shockingly Delicious">
            <a:extLst>
              <a:ext uri="{FF2B5EF4-FFF2-40B4-BE49-F238E27FC236}">
                <a16:creationId xmlns:a16="http://schemas.microsoft.com/office/drawing/2014/main" id="{7BF72DBD-D652-462F-99B3-59749D489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6444" y="3429000"/>
            <a:ext cx="2721986" cy="248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77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1D66-5270-4C56-A52C-307042389E01}"/>
              </a:ext>
            </a:extLst>
          </p:cNvPr>
          <p:cNvSpPr>
            <a:spLocks noGrp="1"/>
          </p:cNvSpPr>
          <p:nvPr>
            <p:ph type="title"/>
          </p:nvPr>
        </p:nvSpPr>
        <p:spPr/>
        <p:txBody>
          <a:bodyPr/>
          <a:lstStyle/>
          <a:p>
            <a:r>
              <a:rPr lang="en-US" dirty="0"/>
              <a:t>Snack time!</a:t>
            </a:r>
          </a:p>
        </p:txBody>
      </p:sp>
      <p:sp>
        <p:nvSpPr>
          <p:cNvPr id="3" name="Content Placeholder 2">
            <a:extLst>
              <a:ext uri="{FF2B5EF4-FFF2-40B4-BE49-F238E27FC236}">
                <a16:creationId xmlns:a16="http://schemas.microsoft.com/office/drawing/2014/main" id="{A7FCA762-F574-4710-A968-1C43BA7CBE31}"/>
              </a:ext>
            </a:extLst>
          </p:cNvPr>
          <p:cNvSpPr>
            <a:spLocks noGrp="1"/>
          </p:cNvSpPr>
          <p:nvPr>
            <p:ph idx="1"/>
          </p:nvPr>
        </p:nvSpPr>
        <p:spPr/>
        <p:txBody>
          <a:bodyPr/>
          <a:lstStyle/>
          <a:p>
            <a:pPr marL="0" indent="0">
              <a:buNone/>
            </a:pPr>
            <a:r>
              <a:rPr lang="en-US" dirty="0"/>
              <a:t>How many ways can we select 4 candy bars from a bowl containing Snickers, Twix, and Butterfingers? Assume order does not matter and repetition is allowed. There are at least 4 of each type of candy bar in the bowl.</a:t>
            </a:r>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C73468-CCF4-45DE-A432-D53DDF34622F}"/>
                  </a:ext>
                </a:extLst>
              </p:cNvPr>
              <p:cNvSpPr txBox="1"/>
              <p:nvPr/>
            </p:nvSpPr>
            <p:spPr>
              <a:xfrm>
                <a:off x="5727590" y="215831"/>
                <a:ext cx="2682240" cy="71468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 −1</m:t>
                              </m:r>
                            </m:num>
                            <m:den>
                              <m:r>
                                <a:rPr lang="en-US" i="1">
                                  <a:latin typeface="Cambria Math" panose="02040503050406030204" pitchFamily="18" charset="0"/>
                                </a:rPr>
                                <m:t>𝑚</m:t>
                              </m:r>
                              <m:r>
                                <a:rPr lang="en-US" i="1">
                                  <a:latin typeface="Cambria Math" panose="02040503050406030204" pitchFamily="18" charset="0"/>
                                </a:rPr>
                                <m:t>−1</m:t>
                              </m:r>
                            </m:den>
                          </m:f>
                        </m:e>
                      </m:d>
                    </m:oMath>
                  </m:oMathPara>
                </a14:m>
                <a:endParaRPr lang="en-US" dirty="0"/>
              </a:p>
            </p:txBody>
          </p:sp>
        </mc:Choice>
        <mc:Fallback xmlns="">
          <p:sp>
            <p:nvSpPr>
              <p:cNvPr id="5" name="TextBox 4">
                <a:extLst>
                  <a:ext uri="{FF2B5EF4-FFF2-40B4-BE49-F238E27FC236}">
                    <a16:creationId xmlns:a16="http://schemas.microsoft.com/office/drawing/2014/main" id="{44C73468-CCF4-45DE-A432-D53DDF34622F}"/>
                  </a:ext>
                </a:extLst>
              </p:cNvPr>
              <p:cNvSpPr txBox="1">
                <a:spLocks noRot="1" noChangeAspect="1" noMove="1" noResize="1" noEditPoints="1" noAdjustHandles="1" noChangeArrowheads="1" noChangeShapeType="1" noTextEdit="1"/>
              </p:cNvSpPr>
              <p:nvPr/>
            </p:nvSpPr>
            <p:spPr>
              <a:xfrm>
                <a:off x="5727590" y="215831"/>
                <a:ext cx="2682240" cy="71468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60A3794-A9E9-40D1-AE14-E807E57B5E94}"/>
                  </a:ext>
                </a:extLst>
              </p:cNvPr>
              <p:cNvSpPr txBox="1"/>
              <p:nvPr/>
            </p:nvSpPr>
            <p:spPr>
              <a:xfrm>
                <a:off x="583851" y="4875338"/>
                <a:ext cx="2357312"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−1</m:t>
                              </m:r>
                            </m:num>
                            <m:den>
                              <m:r>
                                <a:rPr lang="en-US" b="0" i="1" smtClean="0">
                                  <a:latin typeface="Cambria Math" panose="02040503050406030204" pitchFamily="18" charset="0"/>
                                </a:rPr>
                                <m:t>𝑚</m:t>
                              </m:r>
                              <m:r>
                                <a:rPr lang="en-US" b="0" i="1" smtClean="0">
                                  <a:latin typeface="Cambria Math" panose="02040503050406030204" pitchFamily="18" charset="0"/>
                                </a:rPr>
                                <m:t>−1</m:t>
                              </m:r>
                            </m:den>
                          </m:f>
                        </m:e>
                      </m:d>
                      <m:r>
                        <a:rPr lang="en-US" b="0" i="1" smtClean="0">
                          <a:latin typeface="Cambria Math" panose="02040503050406030204" pitchFamily="18" charset="0"/>
                        </a:rPr>
                        <m:t>= </m:t>
                      </m:r>
                      <m:d>
                        <m:dPr>
                          <m:ctrlPr>
                            <a:rPr lang="en-US" b="0" i="1" smtClean="0">
                              <a:latin typeface="Cambria Math" panose="02040503050406030204" pitchFamily="18" charset="0"/>
                            </a:rPr>
                          </m:ctrlPr>
                        </m:dPr>
                        <m:e>
                          <m:f>
                            <m:fPr>
                              <m:type m:val="noBar"/>
                              <m:ctrlPr>
                                <a:rPr lang="en-US" b="0"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2</m:t>
                              </m:r>
                            </m:den>
                          </m:f>
                        </m:e>
                      </m:d>
                    </m:oMath>
                  </m:oMathPara>
                </a14:m>
                <a:endParaRPr lang="en-US" dirty="0"/>
              </a:p>
            </p:txBody>
          </p:sp>
        </mc:Choice>
        <mc:Fallback xmlns="">
          <p:sp>
            <p:nvSpPr>
              <p:cNvPr id="6" name="TextBox 5">
                <a:extLst>
                  <a:ext uri="{FF2B5EF4-FFF2-40B4-BE49-F238E27FC236}">
                    <a16:creationId xmlns:a16="http://schemas.microsoft.com/office/drawing/2014/main" id="{B60A3794-A9E9-40D1-AE14-E807E57B5E94}"/>
                  </a:ext>
                </a:extLst>
              </p:cNvPr>
              <p:cNvSpPr txBox="1">
                <a:spLocks noRot="1" noChangeAspect="1" noMove="1" noResize="1" noEditPoints="1" noAdjustHandles="1" noChangeArrowheads="1" noChangeShapeType="1" noTextEdit="1"/>
              </p:cNvSpPr>
              <p:nvPr/>
            </p:nvSpPr>
            <p:spPr>
              <a:xfrm>
                <a:off x="583851" y="4875338"/>
                <a:ext cx="2357312" cy="7146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F583448-A00E-48C2-A7ED-E88945B3D31D}"/>
                  </a:ext>
                </a:extLst>
              </p:cNvPr>
              <p:cNvSpPr txBox="1"/>
              <p:nvPr/>
            </p:nvSpPr>
            <p:spPr>
              <a:xfrm>
                <a:off x="3692818" y="4875337"/>
                <a:ext cx="2802690"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2</m:t>
                              </m:r>
                            </m:den>
                          </m:f>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2!4!</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6∗5</m:t>
                          </m:r>
                        </m:num>
                        <m:den>
                          <m:r>
                            <a:rPr lang="en-US" b="0" i="1" smtClean="0">
                              <a:latin typeface="Cambria Math" panose="02040503050406030204" pitchFamily="18" charset="0"/>
                            </a:rPr>
                            <m:t>2</m:t>
                          </m:r>
                        </m:den>
                      </m:f>
                      <m:r>
                        <a:rPr lang="en-US" b="0" i="1" smtClean="0">
                          <a:latin typeface="Cambria Math" panose="02040503050406030204" pitchFamily="18" charset="0"/>
                        </a:rPr>
                        <m:t>=15</m:t>
                      </m:r>
                    </m:oMath>
                  </m:oMathPara>
                </a14:m>
                <a:endParaRPr lang="en-US" dirty="0"/>
              </a:p>
            </p:txBody>
          </p:sp>
        </mc:Choice>
        <mc:Fallback xmlns="">
          <p:sp>
            <p:nvSpPr>
              <p:cNvPr id="7" name="TextBox 6">
                <a:extLst>
                  <a:ext uri="{FF2B5EF4-FFF2-40B4-BE49-F238E27FC236}">
                    <a16:creationId xmlns:a16="http://schemas.microsoft.com/office/drawing/2014/main" id="{4F583448-A00E-48C2-A7ED-E88945B3D31D}"/>
                  </a:ext>
                </a:extLst>
              </p:cNvPr>
              <p:cNvSpPr txBox="1">
                <a:spLocks noRot="1" noChangeAspect="1" noMove="1" noResize="1" noEditPoints="1" noAdjustHandles="1" noChangeArrowheads="1" noChangeShapeType="1" noTextEdit="1"/>
              </p:cNvSpPr>
              <p:nvPr/>
            </p:nvSpPr>
            <p:spPr>
              <a:xfrm>
                <a:off x="3692818" y="4875337"/>
                <a:ext cx="2802690" cy="714683"/>
              </a:xfrm>
              <a:prstGeom prst="rect">
                <a:avLst/>
              </a:prstGeom>
              <a:blipFill>
                <a:blip r:embed="rId4"/>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09AA9B2-A560-489E-9E27-1A80239055C2}"/>
              </a:ext>
            </a:extLst>
          </p:cNvPr>
          <p:cNvSpPr txBox="1"/>
          <p:nvPr/>
        </p:nvSpPr>
        <p:spPr>
          <a:xfrm>
            <a:off x="0" y="6620361"/>
            <a:ext cx="5168403" cy="230832"/>
          </a:xfrm>
          <a:prstGeom prst="rect">
            <a:avLst/>
          </a:prstGeom>
          <a:noFill/>
        </p:spPr>
        <p:txBody>
          <a:bodyPr wrap="none" rtlCol="0">
            <a:spAutoFit/>
          </a:bodyPr>
          <a:lstStyle/>
          <a:p>
            <a:r>
              <a:rPr lang="en-US" sz="900" dirty="0"/>
              <a:t>Rosen, Kenneth. </a:t>
            </a:r>
            <a:r>
              <a:rPr lang="en-US" sz="900" i="1" dirty="0"/>
              <a:t>Discrete Mathematics and Its Applications, 7th Edition</a:t>
            </a:r>
            <a:r>
              <a:rPr lang="en-US" sz="900" dirty="0"/>
              <a:t>. McGraw-Hill, 2012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5B68C5-D5FD-4735-849C-DBFCFE0C08ED}"/>
                  </a:ext>
                </a:extLst>
              </p:cNvPr>
              <p:cNvSpPr txBox="1"/>
              <p:nvPr/>
            </p:nvSpPr>
            <p:spPr>
              <a:xfrm>
                <a:off x="644892" y="3398009"/>
                <a:ext cx="5172378" cy="1477328"/>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𝑛</m:t>
                    </m:r>
                  </m:oMath>
                </a14:m>
                <a:r>
                  <a:rPr lang="en-US" i="1" dirty="0">
                    <a:latin typeface="Cambria Math" panose="02040503050406030204" pitchFamily="18" charset="0"/>
                  </a:rPr>
                  <a:t> </a:t>
                </a:r>
                <a:r>
                  <a:rPr lang="en-US" dirty="0">
                    <a:latin typeface="Cambria Math" panose="02040503050406030204" pitchFamily="18" charset="0"/>
                  </a:rPr>
                  <a:t>= number of items to select</a:t>
                </a:r>
              </a:p>
              <a:p>
                <a14:m>
                  <m:oMath xmlns:m="http://schemas.openxmlformats.org/officeDocument/2006/math">
                    <m:r>
                      <a:rPr lang="en-US" i="1">
                        <a:latin typeface="Cambria Math" panose="02040503050406030204" pitchFamily="18" charset="0"/>
                      </a:rPr>
                      <m:t>𝑚</m:t>
                    </m:r>
                  </m:oMath>
                </a14:m>
                <a:r>
                  <a:rPr lang="en-US" i="1" dirty="0">
                    <a:latin typeface="Cambria Math" panose="02040503050406030204" pitchFamily="18" charset="0"/>
                  </a:rPr>
                  <a:t> </a:t>
                </a:r>
                <a:r>
                  <a:rPr lang="en-US" dirty="0">
                    <a:latin typeface="Cambria Math" panose="02040503050406030204" pitchFamily="18" charset="0"/>
                  </a:rPr>
                  <a:t>= number of varieties</a:t>
                </a:r>
              </a:p>
              <a:p>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=4</m:t>
                    </m:r>
                  </m:oMath>
                </a14:m>
                <a:r>
                  <a:rPr lang="en-US" b="0" dirty="0"/>
                  <a:t>   (selecting four candy bars) </a:t>
                </a:r>
              </a:p>
              <a:p>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=3</m:t>
                    </m:r>
                  </m:oMath>
                </a14:m>
                <a:r>
                  <a:rPr lang="en-US" b="0" dirty="0"/>
                  <a:t>  (there are three kinds to choose from)</a:t>
                </a:r>
              </a:p>
            </p:txBody>
          </p:sp>
        </mc:Choice>
        <mc:Fallback xmlns="">
          <p:sp>
            <p:nvSpPr>
              <p:cNvPr id="9" name="TextBox 8">
                <a:extLst>
                  <a:ext uri="{FF2B5EF4-FFF2-40B4-BE49-F238E27FC236}">
                    <a16:creationId xmlns:a16="http://schemas.microsoft.com/office/drawing/2014/main" id="{F55B68C5-D5FD-4735-849C-DBFCFE0C08ED}"/>
                  </a:ext>
                </a:extLst>
              </p:cNvPr>
              <p:cNvSpPr txBox="1">
                <a:spLocks noRot="1" noChangeAspect="1" noMove="1" noResize="1" noEditPoints="1" noAdjustHandles="1" noChangeArrowheads="1" noChangeShapeType="1" noTextEdit="1"/>
              </p:cNvSpPr>
              <p:nvPr/>
            </p:nvSpPr>
            <p:spPr>
              <a:xfrm>
                <a:off x="644892" y="3398009"/>
                <a:ext cx="5172378" cy="1477328"/>
              </a:xfrm>
              <a:prstGeom prst="rect">
                <a:avLst/>
              </a:prstGeom>
              <a:blipFill>
                <a:blip r:embed="rId5"/>
                <a:stretch>
                  <a:fillRect t="-1709" b="-5983"/>
                </a:stretch>
              </a:blipFill>
            </p:spPr>
            <p:txBody>
              <a:bodyPr/>
              <a:lstStyle/>
              <a:p>
                <a:r>
                  <a:rPr lang="en-US">
                    <a:noFill/>
                  </a:rPr>
                  <a:t> </a:t>
                </a:r>
              </a:p>
            </p:txBody>
          </p:sp>
        </mc:Fallback>
      </mc:AlternateContent>
      <p:pic>
        <p:nvPicPr>
          <p:cNvPr id="2052" name="Picture 4" descr="Using Up Halloween Candy -- Snickers Cookies! | Shockingly Delicious">
            <a:extLst>
              <a:ext uri="{FF2B5EF4-FFF2-40B4-BE49-F238E27FC236}">
                <a16:creationId xmlns:a16="http://schemas.microsoft.com/office/drawing/2014/main" id="{7BF72DBD-D652-462F-99B3-59749D489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8435" y="3429000"/>
            <a:ext cx="2721986" cy="24892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512F77C7-035D-20B1-B5E5-030F3E1ED435}"/>
              </a:ext>
            </a:extLst>
          </p:cNvPr>
          <p:cNvGrpSpPr/>
          <p:nvPr/>
        </p:nvGrpSpPr>
        <p:grpSpPr>
          <a:xfrm>
            <a:off x="8061218" y="0"/>
            <a:ext cx="3953853" cy="1814326"/>
            <a:chOff x="8210050" y="4978762"/>
            <a:chExt cx="3953853" cy="1814326"/>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31E3757-0926-EE7D-216E-951F8A122D9F}"/>
                    </a:ext>
                  </a:extLst>
                </p:cNvPr>
                <p:cNvSpPr/>
                <p:nvPr/>
              </p:nvSpPr>
              <p:spPr>
                <a:xfrm>
                  <a:off x="8288189" y="5337046"/>
                  <a:ext cx="3875714" cy="1456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type m:val="noBar"/>
                                <m:ctrlPr>
                                  <a:rPr lang="en-US" sz="2400" b="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𝑟</m:t>
                                </m:r>
                              </m:den>
                            </m:f>
                          </m:e>
                        </m:d>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m:t>
                            </m:r>
                          </m:num>
                          <m:den>
                            <m:r>
                              <a:rPr lang="en-US" sz="2400" b="0" i="1" smtClean="0">
                                <a:latin typeface="Cambria Math" panose="02040503050406030204" pitchFamily="18" charset="0"/>
                              </a:rPr>
                              <m:t>𝑟</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 </m:t>
                            </m:r>
                          </m:den>
                        </m:f>
                      </m:oMath>
                    </m:oMathPara>
                  </a14:m>
                  <a:endParaRPr lang="en-US" sz="2400" dirty="0"/>
                </a:p>
                <a:p>
                  <a:pPr algn="ctr"/>
                  <a:endParaRPr lang="en-US" sz="2400" dirty="0"/>
                </a:p>
                <a:p>
                  <a:pPr algn="ctr"/>
                  <a:r>
                    <a:rPr lang="en-US" sz="2400" dirty="0"/>
                    <a:t>"</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choose</m:t>
                      </m:r>
                      <m:r>
                        <a:rPr lang="en-US" sz="2400" b="0" i="1" smtClean="0">
                          <a:latin typeface="Cambria Math" panose="02040503050406030204" pitchFamily="18" charset="0"/>
                        </a:rPr>
                        <m:t> </m:t>
                      </m:r>
                      <m:r>
                        <a:rPr lang="en-US" sz="2400" b="0" i="1" smtClean="0">
                          <a:latin typeface="Cambria Math" panose="02040503050406030204" pitchFamily="18" charset="0"/>
                        </a:rPr>
                        <m:t>𝑟</m:t>
                      </m:r>
                      <m:r>
                        <a:rPr lang="en-US" sz="2400" b="0" i="1" smtClean="0">
                          <a:latin typeface="Cambria Math" panose="02040503050406030204" pitchFamily="18" charset="0"/>
                        </a:rPr>
                        <m:t>"</m:t>
                      </m:r>
                    </m:oMath>
                  </a14:m>
                  <a:endParaRPr lang="en-US" sz="2400" dirty="0"/>
                </a:p>
              </p:txBody>
            </p:sp>
          </mc:Choice>
          <mc:Fallback xmlns="">
            <p:sp>
              <p:nvSpPr>
                <p:cNvPr id="8" name="Rectangle 7">
                  <a:extLst>
                    <a:ext uri="{FF2B5EF4-FFF2-40B4-BE49-F238E27FC236}">
                      <a16:creationId xmlns:a16="http://schemas.microsoft.com/office/drawing/2014/main" id="{A520C437-4726-CAF8-B87A-825E905C9B34}"/>
                    </a:ext>
                  </a:extLst>
                </p:cNvPr>
                <p:cNvSpPr>
                  <a:spLocks noRot="1" noChangeAspect="1" noMove="1" noResize="1" noEditPoints="1" noAdjustHandles="1" noChangeArrowheads="1" noChangeShapeType="1" noTextEdit="1"/>
                </p:cNvSpPr>
                <p:nvPr/>
              </p:nvSpPr>
              <p:spPr>
                <a:xfrm>
                  <a:off x="8288189" y="5337046"/>
                  <a:ext cx="3875714" cy="1456042"/>
                </a:xfrm>
                <a:prstGeom prst="rect">
                  <a:avLst/>
                </a:prstGeom>
                <a:blipFill>
                  <a:blip r:embed="rId7"/>
                  <a:stretch>
                    <a:fillRect b="-1196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CE4283C-6FD6-A01D-1452-484E4C46FE92}"/>
                </a:ext>
              </a:extLst>
            </p:cNvPr>
            <p:cNvSpPr txBox="1"/>
            <p:nvPr/>
          </p:nvSpPr>
          <p:spPr>
            <a:xfrm>
              <a:off x="8210050" y="4978762"/>
              <a:ext cx="2784737" cy="369332"/>
            </a:xfrm>
            <a:prstGeom prst="rect">
              <a:avLst/>
            </a:prstGeom>
            <a:noFill/>
          </p:spPr>
          <p:txBody>
            <a:bodyPr wrap="none" rtlCol="0">
              <a:spAutoFit/>
            </a:bodyPr>
            <a:lstStyle/>
            <a:p>
              <a:r>
                <a:rPr lang="en-US" dirty="0"/>
                <a:t>Order does not matter</a:t>
              </a:r>
            </a:p>
          </p:txBody>
        </p:sp>
      </p:grpSp>
    </p:spTree>
    <p:extLst>
      <p:ext uri="{BB962C8B-B14F-4D97-AF65-F5344CB8AC3E}">
        <p14:creationId xmlns:p14="http://schemas.microsoft.com/office/powerpoint/2010/main" val="44673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7BC4F-2F89-2B0F-6A53-36F79FA4AE95}"/>
              </a:ext>
            </a:extLst>
          </p:cNvPr>
          <p:cNvSpPr>
            <a:spLocks noGrp="1"/>
          </p:cNvSpPr>
          <p:nvPr>
            <p:ph type="title"/>
          </p:nvPr>
        </p:nvSpPr>
        <p:spPr/>
        <p:txBody>
          <a:bodyPr/>
          <a:lstStyle/>
          <a:p>
            <a:r>
              <a:rPr lang="en-US" dirty="0"/>
              <a:t>Number of Solutions to a Fixed Sum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8E641D-BD79-38E3-BF22-A0F040FF4D75}"/>
                  </a:ext>
                </a:extLst>
              </p:cNvPr>
              <p:cNvSpPr>
                <a:spLocks noGrp="1"/>
              </p:cNvSpPr>
              <p:nvPr>
                <p:ph idx="1"/>
              </p:nvPr>
            </p:nvSpPr>
            <p:spPr/>
            <p:txBody>
              <a:bodyPr/>
              <a:lstStyle/>
              <a:p>
                <a:pPr marL="0" indent="0">
                  <a:buNone/>
                </a:pPr>
                <a:r>
                  <a:rPr lang="en-US" dirty="0"/>
                  <a:t>Count the number of solutions to the equation</a:t>
                </a:r>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=4</m:t>
                    </m:r>
                  </m:oMath>
                </a14:m>
                <a:r>
                  <a:rPr lang="en-US" dirty="0"/>
                  <a:t> </a:t>
                </a:r>
              </a:p>
              <a:p>
                <a:pPr marL="0" indent="0">
                  <a:buNone/>
                </a:pPr>
                <a:endParaRPr lang="en-US" dirty="0"/>
              </a:p>
              <a:p>
                <a:pPr marL="0" indent="0">
                  <a:buNone/>
                </a:pPr>
                <a:r>
                  <a:rPr lang="en-US" dirty="0"/>
                  <a:t>This is the same problem as selecting 4 items from 3 varieties, where we have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dirty="0"/>
                  <a:t> of the first variety,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of the second variety,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of the third variety. This is the same problem as the candy bar problem.</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428E641D-BD79-38E3-BF22-A0F040FF4D75}"/>
                  </a:ext>
                </a:extLst>
              </p:cNvPr>
              <p:cNvSpPr>
                <a:spLocks noGrp="1" noRot="1" noChangeAspect="1" noMove="1" noResize="1" noEditPoints="1" noAdjustHandles="1" noChangeArrowheads="1" noChangeShapeType="1" noTextEdit="1"/>
              </p:cNvSpPr>
              <p:nvPr>
                <p:ph idx="1"/>
              </p:nvPr>
            </p:nvSpPr>
            <p:spPr>
              <a:blipFill>
                <a:blip r:embed="rId2"/>
                <a:stretch>
                  <a:fillRect l="-713" t="-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CAC7B4A-6504-F063-531E-1A4A3BF623C0}"/>
                  </a:ext>
                </a:extLst>
              </p:cNvPr>
              <p:cNvSpPr txBox="1"/>
              <p:nvPr/>
            </p:nvSpPr>
            <p:spPr>
              <a:xfrm>
                <a:off x="1708617" y="4975102"/>
                <a:ext cx="876330" cy="646331"/>
              </a:xfrm>
              <a:prstGeom prst="rect">
                <a:avLst/>
              </a:prstGeom>
              <a:noFill/>
            </p:spPr>
            <p:txBody>
              <a:bodyPr wrap="none" rtlCol="0">
                <a:spAutoFit/>
              </a:bodyPr>
              <a:lstStyle/>
              <a:p>
                <a:pPr marL="0" indent="0">
                  <a:buNone/>
                </a:pP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=4</m:t>
                    </m:r>
                  </m:oMath>
                </a14:m>
                <a:r>
                  <a:rPr lang="en-US" dirty="0"/>
                  <a:t> </a:t>
                </a:r>
              </a:p>
              <a:p>
                <a:pPr marL="0" indent="0">
                  <a:buNone/>
                </a:pP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=3</m:t>
                    </m:r>
                  </m:oMath>
                </a14:m>
                <a:r>
                  <a:rPr lang="en-US" dirty="0"/>
                  <a:t> </a:t>
                </a:r>
              </a:p>
            </p:txBody>
          </p:sp>
        </mc:Choice>
        <mc:Fallback xmlns="">
          <p:sp>
            <p:nvSpPr>
              <p:cNvPr id="4" name="TextBox 3">
                <a:extLst>
                  <a:ext uri="{FF2B5EF4-FFF2-40B4-BE49-F238E27FC236}">
                    <a16:creationId xmlns:a16="http://schemas.microsoft.com/office/drawing/2014/main" id="{4CAC7B4A-6504-F063-531E-1A4A3BF623C0}"/>
                  </a:ext>
                </a:extLst>
              </p:cNvPr>
              <p:cNvSpPr txBox="1">
                <a:spLocks noRot="1" noChangeAspect="1" noMove="1" noResize="1" noEditPoints="1" noAdjustHandles="1" noChangeArrowheads="1" noChangeShapeType="1" noTextEdit="1"/>
              </p:cNvSpPr>
              <p:nvPr/>
            </p:nvSpPr>
            <p:spPr>
              <a:xfrm>
                <a:off x="1708617" y="4975102"/>
                <a:ext cx="876330" cy="6463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5FBEB64-3407-D57C-B616-85FA4CC4C7E3}"/>
                  </a:ext>
                </a:extLst>
              </p:cNvPr>
              <p:cNvSpPr txBox="1"/>
              <p:nvPr/>
            </p:nvSpPr>
            <p:spPr>
              <a:xfrm>
                <a:off x="3431783" y="4906750"/>
                <a:ext cx="2330125"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b="0" i="1" smtClean="0">
                                  <a:latin typeface="Cambria Math" panose="02040503050406030204" pitchFamily="18" charset="0"/>
                                </a:rPr>
                                <m:t>4+3 −1</m:t>
                              </m:r>
                            </m:num>
                            <m:den>
                              <m:r>
                                <a:rPr lang="en-US" b="0" i="1" smtClean="0">
                                  <a:latin typeface="Cambria Math" panose="02040503050406030204" pitchFamily="18" charset="0"/>
                                </a:rPr>
                                <m:t>3−1</m:t>
                              </m:r>
                            </m:den>
                          </m:f>
                        </m:e>
                      </m:d>
                      <m:r>
                        <a:rPr lang="en-US" b="0" i="1" smtClean="0">
                          <a:latin typeface="Cambria Math" panose="02040503050406030204" pitchFamily="18" charset="0"/>
                        </a:rPr>
                        <m:t>= </m:t>
                      </m:r>
                      <m:d>
                        <m:dPr>
                          <m:ctrlPr>
                            <a:rPr lang="en-US" b="0" i="1" smtClean="0">
                              <a:latin typeface="Cambria Math" panose="02040503050406030204" pitchFamily="18" charset="0"/>
                            </a:rPr>
                          </m:ctrlPr>
                        </m:dPr>
                        <m:e>
                          <m:f>
                            <m:fPr>
                              <m:type m:val="noBar"/>
                              <m:ctrlPr>
                                <a:rPr lang="en-US" b="0"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2</m:t>
                              </m:r>
                            </m:den>
                          </m:f>
                        </m:e>
                      </m:d>
                    </m:oMath>
                  </m:oMathPara>
                </a14:m>
                <a:endParaRPr lang="en-US" dirty="0"/>
              </a:p>
            </p:txBody>
          </p:sp>
        </mc:Choice>
        <mc:Fallback xmlns="">
          <p:sp>
            <p:nvSpPr>
              <p:cNvPr id="5" name="TextBox 4">
                <a:extLst>
                  <a:ext uri="{FF2B5EF4-FFF2-40B4-BE49-F238E27FC236}">
                    <a16:creationId xmlns:a16="http://schemas.microsoft.com/office/drawing/2014/main" id="{D5FBEB64-3407-D57C-B616-85FA4CC4C7E3}"/>
                  </a:ext>
                </a:extLst>
              </p:cNvPr>
              <p:cNvSpPr txBox="1">
                <a:spLocks noRot="1" noChangeAspect="1" noMove="1" noResize="1" noEditPoints="1" noAdjustHandles="1" noChangeArrowheads="1" noChangeShapeType="1" noTextEdit="1"/>
              </p:cNvSpPr>
              <p:nvPr/>
            </p:nvSpPr>
            <p:spPr>
              <a:xfrm>
                <a:off x="3431783" y="4906750"/>
                <a:ext cx="2330125" cy="714683"/>
              </a:xfrm>
              <a:prstGeom prst="rect">
                <a:avLst/>
              </a:prstGeom>
              <a:blipFill>
                <a:blip r:embed="rId4"/>
                <a:stretch>
                  <a:fillRect t="-1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C893AD1-907A-74B2-2496-EDD71FA5F41E}"/>
                  </a:ext>
                </a:extLst>
              </p:cNvPr>
              <p:cNvSpPr txBox="1"/>
              <p:nvPr/>
            </p:nvSpPr>
            <p:spPr>
              <a:xfrm>
                <a:off x="6410978" y="4906750"/>
                <a:ext cx="2802690"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2</m:t>
                              </m:r>
                            </m:den>
                          </m:f>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2!4!</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6∗5</m:t>
                          </m:r>
                        </m:num>
                        <m:den>
                          <m:r>
                            <a:rPr lang="en-US" b="0" i="1" smtClean="0">
                              <a:latin typeface="Cambria Math" panose="02040503050406030204" pitchFamily="18" charset="0"/>
                            </a:rPr>
                            <m:t>2</m:t>
                          </m:r>
                        </m:den>
                      </m:f>
                      <m:r>
                        <a:rPr lang="en-US" b="0" i="1" smtClean="0">
                          <a:latin typeface="Cambria Math" panose="02040503050406030204" pitchFamily="18" charset="0"/>
                        </a:rPr>
                        <m:t>=15</m:t>
                      </m:r>
                    </m:oMath>
                  </m:oMathPara>
                </a14:m>
                <a:endParaRPr lang="en-US" dirty="0"/>
              </a:p>
            </p:txBody>
          </p:sp>
        </mc:Choice>
        <mc:Fallback xmlns="">
          <p:sp>
            <p:nvSpPr>
              <p:cNvPr id="7" name="TextBox 6">
                <a:extLst>
                  <a:ext uri="{FF2B5EF4-FFF2-40B4-BE49-F238E27FC236}">
                    <a16:creationId xmlns:a16="http://schemas.microsoft.com/office/drawing/2014/main" id="{0C893AD1-907A-74B2-2496-EDD71FA5F41E}"/>
                  </a:ext>
                </a:extLst>
              </p:cNvPr>
              <p:cNvSpPr txBox="1">
                <a:spLocks noRot="1" noChangeAspect="1" noMove="1" noResize="1" noEditPoints="1" noAdjustHandles="1" noChangeArrowheads="1" noChangeShapeType="1" noTextEdit="1"/>
              </p:cNvSpPr>
              <p:nvPr/>
            </p:nvSpPr>
            <p:spPr>
              <a:xfrm>
                <a:off x="6410978" y="4906750"/>
                <a:ext cx="2802690" cy="714683"/>
              </a:xfrm>
              <a:prstGeom prst="rect">
                <a:avLst/>
              </a:prstGeom>
              <a:blipFill>
                <a:blip r:embed="rId5"/>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C942091B-7622-C22C-2DEA-1A866040CD85}"/>
              </a:ext>
            </a:extLst>
          </p:cNvPr>
          <p:cNvGrpSpPr/>
          <p:nvPr/>
        </p:nvGrpSpPr>
        <p:grpSpPr>
          <a:xfrm>
            <a:off x="8081096" y="1236567"/>
            <a:ext cx="3953853" cy="1814326"/>
            <a:chOff x="8210050" y="4978762"/>
            <a:chExt cx="3953853" cy="1814326"/>
          </a:xfrm>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79174CD-50C0-2D6C-9918-91D1243D5C71}"/>
                    </a:ext>
                  </a:extLst>
                </p:cNvPr>
                <p:cNvSpPr/>
                <p:nvPr/>
              </p:nvSpPr>
              <p:spPr>
                <a:xfrm>
                  <a:off x="8288189" y="5337046"/>
                  <a:ext cx="3875714" cy="1456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type m:val="noBar"/>
                                <m:ctrlPr>
                                  <a:rPr lang="en-US" sz="2400" b="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𝑟</m:t>
                                </m:r>
                              </m:den>
                            </m:f>
                          </m:e>
                        </m:d>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m:t>
                            </m:r>
                          </m:num>
                          <m:den>
                            <m:r>
                              <a:rPr lang="en-US" sz="2400" b="0" i="1" smtClean="0">
                                <a:latin typeface="Cambria Math" panose="02040503050406030204" pitchFamily="18" charset="0"/>
                              </a:rPr>
                              <m:t>𝑟</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 </m:t>
                            </m:r>
                          </m:den>
                        </m:f>
                      </m:oMath>
                    </m:oMathPara>
                  </a14:m>
                  <a:endParaRPr lang="en-US" sz="2400" dirty="0"/>
                </a:p>
                <a:p>
                  <a:pPr algn="ctr"/>
                  <a:endParaRPr lang="en-US" sz="2400" dirty="0"/>
                </a:p>
                <a:p>
                  <a:pPr algn="ctr"/>
                  <a:r>
                    <a:rPr lang="en-US" sz="2400" dirty="0"/>
                    <a:t>"</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choose</m:t>
                      </m:r>
                      <m:r>
                        <a:rPr lang="en-US" sz="2400" b="0" i="1" smtClean="0">
                          <a:latin typeface="Cambria Math" panose="02040503050406030204" pitchFamily="18" charset="0"/>
                        </a:rPr>
                        <m:t> </m:t>
                      </m:r>
                      <m:r>
                        <a:rPr lang="en-US" sz="2400" b="0" i="1" smtClean="0">
                          <a:latin typeface="Cambria Math" panose="02040503050406030204" pitchFamily="18" charset="0"/>
                        </a:rPr>
                        <m:t>𝑟</m:t>
                      </m:r>
                      <m:r>
                        <a:rPr lang="en-US" sz="2400" b="0" i="1" smtClean="0">
                          <a:latin typeface="Cambria Math" panose="02040503050406030204" pitchFamily="18" charset="0"/>
                        </a:rPr>
                        <m:t>"</m:t>
                      </m:r>
                    </m:oMath>
                  </a14:m>
                  <a:endParaRPr lang="en-US" sz="2400" dirty="0"/>
                </a:p>
              </p:txBody>
            </p:sp>
          </mc:Choice>
          <mc:Fallback xmlns="">
            <p:sp>
              <p:nvSpPr>
                <p:cNvPr id="8" name="Rectangle 7">
                  <a:extLst>
                    <a:ext uri="{FF2B5EF4-FFF2-40B4-BE49-F238E27FC236}">
                      <a16:creationId xmlns:a16="http://schemas.microsoft.com/office/drawing/2014/main" id="{A520C437-4726-CAF8-B87A-825E905C9B34}"/>
                    </a:ext>
                  </a:extLst>
                </p:cNvPr>
                <p:cNvSpPr>
                  <a:spLocks noRot="1" noChangeAspect="1" noMove="1" noResize="1" noEditPoints="1" noAdjustHandles="1" noChangeArrowheads="1" noChangeShapeType="1" noTextEdit="1"/>
                </p:cNvSpPr>
                <p:nvPr/>
              </p:nvSpPr>
              <p:spPr>
                <a:xfrm>
                  <a:off x="8288189" y="5337046"/>
                  <a:ext cx="3875714" cy="1456042"/>
                </a:xfrm>
                <a:prstGeom prst="rect">
                  <a:avLst/>
                </a:prstGeom>
                <a:blipFill>
                  <a:blip r:embed="rId6"/>
                  <a:stretch>
                    <a:fillRect b="-1196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2E7F6CF9-9A15-6CB4-9C6C-D67B20A0437D}"/>
                </a:ext>
              </a:extLst>
            </p:cNvPr>
            <p:cNvSpPr txBox="1"/>
            <p:nvPr/>
          </p:nvSpPr>
          <p:spPr>
            <a:xfrm>
              <a:off x="8210050" y="4978762"/>
              <a:ext cx="2784737" cy="369332"/>
            </a:xfrm>
            <a:prstGeom prst="rect">
              <a:avLst/>
            </a:prstGeom>
            <a:noFill/>
          </p:spPr>
          <p:txBody>
            <a:bodyPr wrap="none" rtlCol="0">
              <a:spAutoFit/>
            </a:bodyPr>
            <a:lstStyle/>
            <a:p>
              <a:r>
                <a:rPr lang="en-US" dirty="0"/>
                <a:t>Order does not matter</a:t>
              </a:r>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D5D7C9-7BA2-59F9-31C0-1B03F4B6BE6A}"/>
                  </a:ext>
                </a:extLst>
              </p:cNvPr>
              <p:cNvSpPr txBox="1"/>
              <p:nvPr/>
            </p:nvSpPr>
            <p:spPr>
              <a:xfrm>
                <a:off x="9822511" y="432332"/>
                <a:ext cx="2682240" cy="71468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 −1</m:t>
                              </m:r>
                            </m:num>
                            <m:den>
                              <m:r>
                                <a:rPr lang="en-US" i="1">
                                  <a:latin typeface="Cambria Math" panose="02040503050406030204" pitchFamily="18" charset="0"/>
                                </a:rPr>
                                <m:t>𝑚</m:t>
                              </m:r>
                              <m:r>
                                <a:rPr lang="en-US" i="1">
                                  <a:latin typeface="Cambria Math" panose="02040503050406030204" pitchFamily="18" charset="0"/>
                                </a:rPr>
                                <m:t>−1</m:t>
                              </m:r>
                            </m:den>
                          </m:f>
                        </m:e>
                      </m:d>
                    </m:oMath>
                  </m:oMathPara>
                </a14:m>
                <a:endParaRPr lang="en-US" dirty="0"/>
              </a:p>
            </p:txBody>
          </p:sp>
        </mc:Choice>
        <mc:Fallback xmlns="">
          <p:sp>
            <p:nvSpPr>
              <p:cNvPr id="10" name="TextBox 9">
                <a:extLst>
                  <a:ext uri="{FF2B5EF4-FFF2-40B4-BE49-F238E27FC236}">
                    <a16:creationId xmlns:a16="http://schemas.microsoft.com/office/drawing/2014/main" id="{E6D5D7C9-7BA2-59F9-31C0-1B03F4B6BE6A}"/>
                  </a:ext>
                </a:extLst>
              </p:cNvPr>
              <p:cNvSpPr txBox="1">
                <a:spLocks noRot="1" noChangeAspect="1" noMove="1" noResize="1" noEditPoints="1" noAdjustHandles="1" noChangeArrowheads="1" noChangeShapeType="1" noTextEdit="1"/>
              </p:cNvSpPr>
              <p:nvPr/>
            </p:nvSpPr>
            <p:spPr>
              <a:xfrm>
                <a:off x="9822511" y="432332"/>
                <a:ext cx="2682240" cy="714683"/>
              </a:xfrm>
              <a:prstGeom prst="rect">
                <a:avLst/>
              </a:prstGeom>
              <a:blipFill>
                <a:blip r:embed="rId7"/>
                <a:stretch>
                  <a:fillRect t="-1754"/>
                </a:stretch>
              </a:blipFill>
            </p:spPr>
            <p:txBody>
              <a:bodyPr/>
              <a:lstStyle/>
              <a:p>
                <a:r>
                  <a:rPr lang="en-US">
                    <a:noFill/>
                  </a:rPr>
                  <a:t> </a:t>
                </a:r>
              </a:p>
            </p:txBody>
          </p:sp>
        </mc:Fallback>
      </mc:AlternateContent>
    </p:spTree>
    <p:extLst>
      <p:ext uri="{BB962C8B-B14F-4D97-AF65-F5344CB8AC3E}">
        <p14:creationId xmlns:p14="http://schemas.microsoft.com/office/powerpoint/2010/main" val="113122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7BC4F-2F89-2B0F-6A53-36F79FA4AE95}"/>
              </a:ext>
            </a:extLst>
          </p:cNvPr>
          <p:cNvSpPr>
            <a:spLocks noGrp="1"/>
          </p:cNvSpPr>
          <p:nvPr>
            <p:ph type="title"/>
          </p:nvPr>
        </p:nvSpPr>
        <p:spPr/>
        <p:txBody>
          <a:bodyPr/>
          <a:lstStyle/>
          <a:p>
            <a:r>
              <a:rPr lang="en-US" dirty="0"/>
              <a:t>Try 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8E641D-BD79-38E3-BF22-A0F040FF4D75}"/>
                  </a:ext>
                </a:extLst>
              </p:cNvPr>
              <p:cNvSpPr>
                <a:spLocks noGrp="1"/>
              </p:cNvSpPr>
              <p:nvPr>
                <p:ph idx="1"/>
              </p:nvPr>
            </p:nvSpPr>
            <p:spPr/>
            <p:txBody>
              <a:bodyPr/>
              <a:lstStyle/>
              <a:p>
                <a:pPr marL="0" indent="0">
                  <a:buNone/>
                </a:pPr>
                <a:r>
                  <a:rPr lang="en-US" dirty="0"/>
                  <a:t>Now what if we select 15 bars?</a:t>
                </a:r>
              </a:p>
              <a:p>
                <a:pPr marL="0" indent="0">
                  <a:buNone/>
                </a:pPr>
                <a:r>
                  <a:rPr lang="en-US" dirty="0"/>
                  <a:t>Count the number of solutions to the equation</a:t>
                </a:r>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=15</m:t>
                    </m:r>
                  </m:oMath>
                </a14:m>
                <a:r>
                  <a:rPr lang="en-US" dirty="0"/>
                  <a:t> </a:t>
                </a:r>
              </a:p>
              <a:p>
                <a:pPr marL="0" indent="0">
                  <a:buNone/>
                </a:pPr>
                <a:endParaRPr lang="en-US" dirty="0"/>
              </a:p>
              <a:p>
                <a:pPr marL="0" indent="0">
                  <a:buNone/>
                </a:pPr>
                <a:r>
                  <a:rPr lang="en-US" dirty="0"/>
                  <a:t>Now we are selecting 15 items from 3 varieties, where we have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dirty="0"/>
                  <a:t> of the first variety,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of the second variety,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of the third variety.</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428E641D-BD79-38E3-BF22-A0F040FF4D75}"/>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CAC7B4A-6504-F063-531E-1A4A3BF623C0}"/>
                  </a:ext>
                </a:extLst>
              </p:cNvPr>
              <p:cNvSpPr txBox="1"/>
              <p:nvPr/>
            </p:nvSpPr>
            <p:spPr>
              <a:xfrm>
                <a:off x="953243" y="4639189"/>
                <a:ext cx="943656" cy="646331"/>
              </a:xfrm>
              <a:prstGeom prst="rect">
                <a:avLst/>
              </a:prstGeom>
              <a:noFill/>
            </p:spPr>
            <p:txBody>
              <a:bodyPr wrap="none" rtlCol="0">
                <a:spAutoFit/>
              </a:bodyPr>
              <a:lstStyle/>
              <a:p>
                <a:pPr marL="0" indent="0">
                  <a:buNone/>
                </a:pP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=15</m:t>
                    </m:r>
                  </m:oMath>
                </a14:m>
                <a:r>
                  <a:rPr lang="en-US" dirty="0"/>
                  <a:t> </a:t>
                </a:r>
              </a:p>
              <a:p>
                <a:pPr marL="0" indent="0">
                  <a:buNone/>
                </a:pP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=3</m:t>
                    </m:r>
                  </m:oMath>
                </a14:m>
                <a:r>
                  <a:rPr lang="en-US" dirty="0"/>
                  <a:t> </a:t>
                </a:r>
              </a:p>
            </p:txBody>
          </p:sp>
        </mc:Choice>
        <mc:Fallback xmlns="">
          <p:sp>
            <p:nvSpPr>
              <p:cNvPr id="4" name="TextBox 3">
                <a:extLst>
                  <a:ext uri="{FF2B5EF4-FFF2-40B4-BE49-F238E27FC236}">
                    <a16:creationId xmlns:a16="http://schemas.microsoft.com/office/drawing/2014/main" id="{4CAC7B4A-6504-F063-531E-1A4A3BF623C0}"/>
                  </a:ext>
                </a:extLst>
              </p:cNvPr>
              <p:cNvSpPr txBox="1">
                <a:spLocks noRot="1" noChangeAspect="1" noMove="1" noResize="1" noEditPoints="1" noAdjustHandles="1" noChangeArrowheads="1" noChangeShapeType="1" noTextEdit="1"/>
              </p:cNvSpPr>
              <p:nvPr/>
            </p:nvSpPr>
            <p:spPr>
              <a:xfrm>
                <a:off x="953243" y="4639189"/>
                <a:ext cx="943656" cy="6463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5FBEB64-3407-D57C-B616-85FA4CC4C7E3}"/>
                  </a:ext>
                </a:extLst>
              </p:cNvPr>
              <p:cNvSpPr txBox="1"/>
              <p:nvPr/>
            </p:nvSpPr>
            <p:spPr>
              <a:xfrm>
                <a:off x="2541087" y="4756574"/>
                <a:ext cx="2503249"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b="0" i="1" smtClean="0">
                                  <a:latin typeface="Cambria Math" panose="02040503050406030204" pitchFamily="18" charset="0"/>
                                </a:rPr>
                                <m:t>15+3 −1</m:t>
                              </m:r>
                            </m:num>
                            <m:den>
                              <m:r>
                                <a:rPr lang="en-US" b="0" i="1" smtClean="0">
                                  <a:latin typeface="Cambria Math" panose="02040503050406030204" pitchFamily="18" charset="0"/>
                                </a:rPr>
                                <m:t>3−1</m:t>
                              </m:r>
                            </m:den>
                          </m:f>
                        </m:e>
                      </m:d>
                      <m:r>
                        <a:rPr lang="en-US" b="0" i="1" smtClean="0">
                          <a:latin typeface="Cambria Math" panose="02040503050406030204" pitchFamily="18" charset="0"/>
                        </a:rPr>
                        <m:t>= </m:t>
                      </m:r>
                      <m:d>
                        <m:dPr>
                          <m:ctrlPr>
                            <a:rPr lang="en-US" b="0" i="1" smtClean="0">
                              <a:latin typeface="Cambria Math" panose="02040503050406030204" pitchFamily="18" charset="0"/>
                            </a:rPr>
                          </m:ctrlPr>
                        </m:dPr>
                        <m:e>
                          <m:f>
                            <m:fPr>
                              <m:type m:val="noBar"/>
                              <m:ctrlPr>
                                <a:rPr lang="en-US" b="0" i="1" smtClean="0">
                                  <a:latin typeface="Cambria Math" panose="02040503050406030204" pitchFamily="18" charset="0"/>
                                </a:rPr>
                              </m:ctrlPr>
                            </m:fPr>
                            <m:num>
                              <m:r>
                                <a:rPr lang="en-US" b="0" i="1" smtClean="0">
                                  <a:latin typeface="Cambria Math" panose="02040503050406030204" pitchFamily="18" charset="0"/>
                                </a:rPr>
                                <m:t>17</m:t>
                              </m:r>
                            </m:num>
                            <m:den>
                              <m:r>
                                <a:rPr lang="en-US" b="0" i="1" smtClean="0">
                                  <a:latin typeface="Cambria Math" panose="02040503050406030204" pitchFamily="18" charset="0"/>
                                </a:rPr>
                                <m:t>2</m:t>
                              </m:r>
                            </m:den>
                          </m:f>
                        </m:e>
                      </m:d>
                    </m:oMath>
                  </m:oMathPara>
                </a14:m>
                <a:endParaRPr lang="en-US" dirty="0"/>
              </a:p>
            </p:txBody>
          </p:sp>
        </mc:Choice>
        <mc:Fallback xmlns="">
          <p:sp>
            <p:nvSpPr>
              <p:cNvPr id="5" name="TextBox 4">
                <a:extLst>
                  <a:ext uri="{FF2B5EF4-FFF2-40B4-BE49-F238E27FC236}">
                    <a16:creationId xmlns:a16="http://schemas.microsoft.com/office/drawing/2014/main" id="{D5FBEB64-3407-D57C-B616-85FA4CC4C7E3}"/>
                  </a:ext>
                </a:extLst>
              </p:cNvPr>
              <p:cNvSpPr txBox="1">
                <a:spLocks noRot="1" noChangeAspect="1" noMove="1" noResize="1" noEditPoints="1" noAdjustHandles="1" noChangeArrowheads="1" noChangeShapeType="1" noTextEdit="1"/>
              </p:cNvSpPr>
              <p:nvPr/>
            </p:nvSpPr>
            <p:spPr>
              <a:xfrm>
                <a:off x="2541087" y="4756574"/>
                <a:ext cx="2503249" cy="71468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FB8ACAF-EDE4-933D-826F-B6CAE4C1A967}"/>
                  </a:ext>
                </a:extLst>
              </p:cNvPr>
              <p:cNvSpPr txBox="1"/>
              <p:nvPr/>
            </p:nvSpPr>
            <p:spPr>
              <a:xfrm>
                <a:off x="6288289" y="4639189"/>
                <a:ext cx="25699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17!</m:t>
                          </m:r>
                        </m:num>
                        <m:den>
                          <m:r>
                            <a:rPr lang="en-US" b="0" i="1" smtClean="0">
                              <a:latin typeface="Cambria Math" panose="02040503050406030204" pitchFamily="18" charset="0"/>
                            </a:rPr>
                            <m:t>2!15!</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17∗16</m:t>
                          </m:r>
                        </m:num>
                        <m:den>
                          <m:r>
                            <a:rPr lang="en-US" b="0" i="1" smtClean="0">
                              <a:latin typeface="Cambria Math" panose="02040503050406030204" pitchFamily="18" charset="0"/>
                            </a:rPr>
                            <m:t>2</m:t>
                          </m:r>
                        </m:den>
                      </m:f>
                      <m:r>
                        <a:rPr lang="en-US" b="0" i="1" smtClean="0">
                          <a:latin typeface="Cambria Math" panose="02040503050406030204" pitchFamily="18" charset="0"/>
                        </a:rPr>
                        <m:t>=136</m:t>
                      </m:r>
                    </m:oMath>
                  </m:oMathPara>
                </a14:m>
                <a:endParaRPr lang="en-US" dirty="0"/>
              </a:p>
            </p:txBody>
          </p:sp>
        </mc:Choice>
        <mc:Fallback xmlns="">
          <p:sp>
            <p:nvSpPr>
              <p:cNvPr id="6" name="TextBox 5">
                <a:extLst>
                  <a:ext uri="{FF2B5EF4-FFF2-40B4-BE49-F238E27FC236}">
                    <a16:creationId xmlns:a16="http://schemas.microsoft.com/office/drawing/2014/main" id="{CFB8ACAF-EDE4-933D-826F-B6CAE4C1A967}"/>
                  </a:ext>
                </a:extLst>
              </p:cNvPr>
              <p:cNvSpPr txBox="1">
                <a:spLocks noRot="1" noChangeAspect="1" noMove="1" noResize="1" noEditPoints="1" noAdjustHandles="1" noChangeArrowheads="1" noChangeShapeType="1" noTextEdit="1"/>
              </p:cNvSpPr>
              <p:nvPr/>
            </p:nvSpPr>
            <p:spPr>
              <a:xfrm>
                <a:off x="6288289" y="4639189"/>
                <a:ext cx="2569934" cy="612796"/>
              </a:xfrm>
              <a:prstGeom prst="rect">
                <a:avLst/>
              </a:prstGeom>
              <a:blipFill>
                <a:blip r:embed="rId5"/>
                <a:stretch>
                  <a:fillRect b="-4082"/>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F919863-1862-09EE-29D5-9A9ECE4F7932}"/>
              </a:ext>
            </a:extLst>
          </p:cNvPr>
          <p:cNvGrpSpPr/>
          <p:nvPr/>
        </p:nvGrpSpPr>
        <p:grpSpPr>
          <a:xfrm>
            <a:off x="8081096" y="1236567"/>
            <a:ext cx="3953853" cy="1814326"/>
            <a:chOff x="8210050" y="4978762"/>
            <a:chExt cx="3953853" cy="1814326"/>
          </a:xfrm>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A65DB50-21AC-25E4-89EF-B5F22EF1D8F0}"/>
                    </a:ext>
                  </a:extLst>
                </p:cNvPr>
                <p:cNvSpPr/>
                <p:nvPr/>
              </p:nvSpPr>
              <p:spPr>
                <a:xfrm>
                  <a:off x="8288189" y="5337046"/>
                  <a:ext cx="3875714" cy="1456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type m:val="noBar"/>
                                <m:ctrlPr>
                                  <a:rPr lang="en-US" sz="2400" b="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𝑟</m:t>
                                </m:r>
                              </m:den>
                            </m:f>
                          </m:e>
                        </m:d>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m:t>
                            </m:r>
                          </m:num>
                          <m:den>
                            <m:r>
                              <a:rPr lang="en-US" sz="2400" b="0" i="1" smtClean="0">
                                <a:latin typeface="Cambria Math" panose="02040503050406030204" pitchFamily="18" charset="0"/>
                              </a:rPr>
                              <m:t>𝑟</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 </m:t>
                            </m:r>
                          </m:den>
                        </m:f>
                      </m:oMath>
                    </m:oMathPara>
                  </a14:m>
                  <a:endParaRPr lang="en-US" sz="2400" dirty="0"/>
                </a:p>
                <a:p>
                  <a:pPr algn="ctr"/>
                  <a:endParaRPr lang="en-US" sz="2400" dirty="0"/>
                </a:p>
                <a:p>
                  <a:pPr algn="ctr"/>
                  <a:r>
                    <a:rPr lang="en-US" sz="2400" dirty="0"/>
                    <a:t>"</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choose</m:t>
                      </m:r>
                      <m:r>
                        <a:rPr lang="en-US" sz="2400" b="0" i="1" smtClean="0">
                          <a:latin typeface="Cambria Math" panose="02040503050406030204" pitchFamily="18" charset="0"/>
                        </a:rPr>
                        <m:t> </m:t>
                      </m:r>
                      <m:r>
                        <a:rPr lang="en-US" sz="2400" b="0" i="1" smtClean="0">
                          <a:latin typeface="Cambria Math" panose="02040503050406030204" pitchFamily="18" charset="0"/>
                        </a:rPr>
                        <m:t>𝑟</m:t>
                      </m:r>
                      <m:r>
                        <a:rPr lang="en-US" sz="2400" b="0" i="1" smtClean="0">
                          <a:latin typeface="Cambria Math" panose="02040503050406030204" pitchFamily="18" charset="0"/>
                        </a:rPr>
                        <m:t>"</m:t>
                      </m:r>
                    </m:oMath>
                  </a14:m>
                  <a:endParaRPr lang="en-US" sz="2400" dirty="0"/>
                </a:p>
              </p:txBody>
            </p:sp>
          </mc:Choice>
          <mc:Fallback xmlns="">
            <p:sp>
              <p:nvSpPr>
                <p:cNvPr id="8" name="Rectangle 7">
                  <a:extLst>
                    <a:ext uri="{FF2B5EF4-FFF2-40B4-BE49-F238E27FC236}">
                      <a16:creationId xmlns:a16="http://schemas.microsoft.com/office/drawing/2014/main" id="{A520C437-4726-CAF8-B87A-825E905C9B34}"/>
                    </a:ext>
                  </a:extLst>
                </p:cNvPr>
                <p:cNvSpPr>
                  <a:spLocks noRot="1" noChangeAspect="1" noMove="1" noResize="1" noEditPoints="1" noAdjustHandles="1" noChangeArrowheads="1" noChangeShapeType="1" noTextEdit="1"/>
                </p:cNvSpPr>
                <p:nvPr/>
              </p:nvSpPr>
              <p:spPr>
                <a:xfrm>
                  <a:off x="8288189" y="5337046"/>
                  <a:ext cx="3875714" cy="1456042"/>
                </a:xfrm>
                <a:prstGeom prst="rect">
                  <a:avLst/>
                </a:prstGeom>
                <a:blipFill>
                  <a:blip r:embed="rId6"/>
                  <a:stretch>
                    <a:fillRect b="-1196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AFE5B40-5A70-B0ED-E7FD-73ED1AFACFE9}"/>
                </a:ext>
              </a:extLst>
            </p:cNvPr>
            <p:cNvSpPr txBox="1"/>
            <p:nvPr/>
          </p:nvSpPr>
          <p:spPr>
            <a:xfrm>
              <a:off x="8210050" y="4978762"/>
              <a:ext cx="2784737" cy="369332"/>
            </a:xfrm>
            <a:prstGeom prst="rect">
              <a:avLst/>
            </a:prstGeom>
            <a:noFill/>
          </p:spPr>
          <p:txBody>
            <a:bodyPr wrap="none" rtlCol="0">
              <a:spAutoFit/>
            </a:bodyPr>
            <a:lstStyle/>
            <a:p>
              <a:r>
                <a:rPr lang="en-US" dirty="0"/>
                <a:t>Order does not matter</a:t>
              </a:r>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9C57A0-A300-CFA5-D27A-8E93198ACFF8}"/>
                  </a:ext>
                </a:extLst>
              </p:cNvPr>
              <p:cNvSpPr txBox="1"/>
              <p:nvPr/>
            </p:nvSpPr>
            <p:spPr>
              <a:xfrm>
                <a:off x="9822511" y="432332"/>
                <a:ext cx="2682240" cy="71468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 −1</m:t>
                              </m:r>
                            </m:num>
                            <m:den>
                              <m:r>
                                <a:rPr lang="en-US" i="1">
                                  <a:latin typeface="Cambria Math" panose="02040503050406030204" pitchFamily="18" charset="0"/>
                                </a:rPr>
                                <m:t>𝑚</m:t>
                              </m:r>
                              <m:r>
                                <a:rPr lang="en-US" i="1">
                                  <a:latin typeface="Cambria Math" panose="02040503050406030204" pitchFamily="18" charset="0"/>
                                </a:rPr>
                                <m:t>−1</m:t>
                              </m:r>
                            </m:den>
                          </m:f>
                        </m:e>
                      </m:d>
                    </m:oMath>
                  </m:oMathPara>
                </a14:m>
                <a:endParaRPr lang="en-US" dirty="0"/>
              </a:p>
            </p:txBody>
          </p:sp>
        </mc:Choice>
        <mc:Fallback xmlns="">
          <p:sp>
            <p:nvSpPr>
              <p:cNvPr id="10" name="TextBox 9">
                <a:extLst>
                  <a:ext uri="{FF2B5EF4-FFF2-40B4-BE49-F238E27FC236}">
                    <a16:creationId xmlns:a16="http://schemas.microsoft.com/office/drawing/2014/main" id="{E59C57A0-A300-CFA5-D27A-8E93198ACFF8}"/>
                  </a:ext>
                </a:extLst>
              </p:cNvPr>
              <p:cNvSpPr txBox="1">
                <a:spLocks noRot="1" noChangeAspect="1" noMove="1" noResize="1" noEditPoints="1" noAdjustHandles="1" noChangeArrowheads="1" noChangeShapeType="1" noTextEdit="1"/>
              </p:cNvSpPr>
              <p:nvPr/>
            </p:nvSpPr>
            <p:spPr>
              <a:xfrm>
                <a:off x="9822511" y="432332"/>
                <a:ext cx="2682240" cy="714683"/>
              </a:xfrm>
              <a:prstGeom prst="rect">
                <a:avLst/>
              </a:prstGeom>
              <a:blipFill>
                <a:blip r:embed="rId3"/>
                <a:stretch>
                  <a:fillRect t="-1754"/>
                </a:stretch>
              </a:blipFill>
            </p:spPr>
            <p:txBody>
              <a:bodyPr/>
              <a:lstStyle/>
              <a:p>
                <a:r>
                  <a:rPr lang="en-US">
                    <a:noFill/>
                  </a:rPr>
                  <a:t> </a:t>
                </a:r>
              </a:p>
            </p:txBody>
          </p:sp>
        </mc:Fallback>
      </mc:AlternateContent>
    </p:spTree>
    <p:extLst>
      <p:ext uri="{BB962C8B-B14F-4D97-AF65-F5344CB8AC3E}">
        <p14:creationId xmlns:p14="http://schemas.microsoft.com/office/powerpoint/2010/main" val="30183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32CE0-3F1A-01AB-7BDF-78D343541F8C}"/>
              </a:ext>
            </a:extLst>
          </p:cNvPr>
          <p:cNvSpPr>
            <a:spLocks noGrp="1"/>
          </p:cNvSpPr>
          <p:nvPr>
            <p:ph type="title"/>
          </p:nvPr>
        </p:nvSpPr>
        <p:spPr/>
        <p:txBody>
          <a:bodyPr/>
          <a:lstStyle/>
          <a:p>
            <a:r>
              <a:rPr lang="en-US" dirty="0"/>
              <a:t>Handshakes</a:t>
            </a:r>
          </a:p>
        </p:txBody>
      </p:sp>
      <p:sp>
        <p:nvSpPr>
          <p:cNvPr id="3" name="Content Placeholder 2">
            <a:extLst>
              <a:ext uri="{FF2B5EF4-FFF2-40B4-BE49-F238E27FC236}">
                <a16:creationId xmlns:a16="http://schemas.microsoft.com/office/drawing/2014/main" id="{8F325662-5FE1-37C8-110F-10D0583F1DB5}"/>
              </a:ext>
            </a:extLst>
          </p:cNvPr>
          <p:cNvSpPr>
            <a:spLocks noGrp="1"/>
          </p:cNvSpPr>
          <p:nvPr>
            <p:ph idx="1"/>
          </p:nvPr>
        </p:nvSpPr>
        <p:spPr/>
        <p:txBody>
          <a:bodyPr>
            <a:normAutofit lnSpcReduction="10000"/>
          </a:bodyPr>
          <a:lstStyle/>
          <a:p>
            <a:pPr marL="0" indent="0">
              <a:buNone/>
            </a:pPr>
            <a:r>
              <a:rPr lang="en-US" dirty="0"/>
              <a:t>There are 110 people at a meeting. They each shake hands with everyone else. How many handshakes were there? Is it a permutation or subset, and how many options are there?</a:t>
            </a:r>
          </a:p>
          <a:p>
            <a:endParaRPr lang="en-US" dirty="0"/>
          </a:p>
          <a:p>
            <a:pPr marL="0" indent="0">
              <a:buNone/>
            </a:pPr>
            <a:r>
              <a:rPr lang="en-US" dirty="0"/>
              <a:t>Each handshake consists of 2 people.</a:t>
            </a:r>
          </a:p>
          <a:p>
            <a:pPr marL="0" indent="0">
              <a:buNone/>
            </a:pPr>
            <a:endParaRPr lang="en-US" dirty="0"/>
          </a:p>
          <a:p>
            <a:pPr marL="0" indent="0">
              <a:buNone/>
            </a:pPr>
            <a:r>
              <a:rPr lang="en-US" dirty="0"/>
              <a:t>How many subsets of 2 people are there? This is the number of handshakes that takes place.</a:t>
            </a:r>
          </a:p>
          <a:p>
            <a:pPr marL="0" indent="0">
              <a:buNone/>
            </a:pPr>
            <a:endParaRPr lang="en-US" dirty="0"/>
          </a:p>
          <a:p>
            <a:pPr marL="0" indent="0">
              <a:buNone/>
            </a:pPr>
            <a:r>
              <a:rPr lang="en-US" dirty="0"/>
              <a:t>This is a subset problem.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46E9F-E98C-3213-A4AE-5EF491C91D48}"/>
                  </a:ext>
                </a:extLst>
              </p:cNvPr>
              <p:cNvSpPr txBox="1"/>
              <p:nvPr/>
            </p:nvSpPr>
            <p:spPr>
              <a:xfrm>
                <a:off x="4736592" y="4922114"/>
                <a:ext cx="1712648"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b="0" i="1" smtClean="0">
                                  <a:latin typeface="Cambria Math" panose="02040503050406030204" pitchFamily="18" charset="0"/>
                                </a:rPr>
                                <m:t>110</m:t>
                              </m:r>
                            </m:num>
                            <m:den>
                              <m:r>
                                <a:rPr lang="en-US" b="0" i="1" smtClean="0">
                                  <a:latin typeface="Cambria Math" panose="02040503050406030204" pitchFamily="18" charset="0"/>
                                </a:rPr>
                                <m:t>2</m:t>
                              </m:r>
                            </m:den>
                          </m:f>
                        </m:e>
                      </m:d>
                      <m:r>
                        <a:rPr lang="en-US" b="0" i="1" smtClean="0">
                          <a:latin typeface="Cambria Math" panose="02040503050406030204" pitchFamily="18" charset="0"/>
                        </a:rPr>
                        <m:t>=5995</m:t>
                      </m:r>
                    </m:oMath>
                  </m:oMathPara>
                </a14:m>
                <a:endParaRPr lang="en-US" dirty="0"/>
              </a:p>
            </p:txBody>
          </p:sp>
        </mc:Choice>
        <mc:Fallback xmlns="">
          <p:sp>
            <p:nvSpPr>
              <p:cNvPr id="4" name="TextBox 3">
                <a:extLst>
                  <a:ext uri="{FF2B5EF4-FFF2-40B4-BE49-F238E27FC236}">
                    <a16:creationId xmlns:a16="http://schemas.microsoft.com/office/drawing/2014/main" id="{78C46E9F-E98C-3213-A4AE-5EF491C91D48}"/>
                  </a:ext>
                </a:extLst>
              </p:cNvPr>
              <p:cNvSpPr txBox="1">
                <a:spLocks noRot="1" noChangeAspect="1" noMove="1" noResize="1" noEditPoints="1" noAdjustHandles="1" noChangeArrowheads="1" noChangeShapeType="1" noTextEdit="1"/>
              </p:cNvSpPr>
              <p:nvPr/>
            </p:nvSpPr>
            <p:spPr>
              <a:xfrm>
                <a:off x="4736592" y="4922114"/>
                <a:ext cx="1712648" cy="714683"/>
              </a:xfrm>
              <a:prstGeom prst="rect">
                <a:avLst/>
              </a:prstGeom>
              <a:blipFill>
                <a:blip r:embed="rId2"/>
                <a:stretch>
                  <a:fillRect/>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0ACC9C81-53DA-AC42-E68E-7742B945E8E3}"/>
              </a:ext>
            </a:extLst>
          </p:cNvPr>
          <p:cNvGrpSpPr/>
          <p:nvPr/>
        </p:nvGrpSpPr>
        <p:grpSpPr>
          <a:xfrm>
            <a:off x="8120853" y="2419323"/>
            <a:ext cx="3953853" cy="1814326"/>
            <a:chOff x="8210050" y="4978762"/>
            <a:chExt cx="3953853" cy="1814326"/>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2EBB98-FB33-5576-C954-B3024740C612}"/>
                    </a:ext>
                  </a:extLst>
                </p:cNvPr>
                <p:cNvSpPr/>
                <p:nvPr/>
              </p:nvSpPr>
              <p:spPr>
                <a:xfrm>
                  <a:off x="8288189" y="5337046"/>
                  <a:ext cx="3875714" cy="1456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type m:val="noBar"/>
                                <m:ctrlPr>
                                  <a:rPr lang="en-US" sz="2400" b="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𝑟</m:t>
                                </m:r>
                              </m:den>
                            </m:f>
                          </m:e>
                        </m:d>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m:t>
                            </m:r>
                          </m:num>
                          <m:den>
                            <m:r>
                              <a:rPr lang="en-US" sz="2400" b="0" i="1" smtClean="0">
                                <a:latin typeface="Cambria Math" panose="02040503050406030204" pitchFamily="18" charset="0"/>
                              </a:rPr>
                              <m:t>𝑟</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 </m:t>
                            </m:r>
                          </m:den>
                        </m:f>
                      </m:oMath>
                    </m:oMathPara>
                  </a14:m>
                  <a:endParaRPr lang="en-US" sz="2400" dirty="0"/>
                </a:p>
                <a:p>
                  <a:pPr algn="ctr"/>
                  <a:endParaRPr lang="en-US" sz="2400" dirty="0"/>
                </a:p>
                <a:p>
                  <a:pPr algn="ctr"/>
                  <a:r>
                    <a:rPr lang="en-US" sz="2400" dirty="0"/>
                    <a:t>"</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choose</m:t>
                      </m:r>
                      <m:r>
                        <a:rPr lang="en-US" sz="2400" b="0" i="1" smtClean="0">
                          <a:latin typeface="Cambria Math" panose="02040503050406030204" pitchFamily="18" charset="0"/>
                        </a:rPr>
                        <m:t> </m:t>
                      </m:r>
                      <m:r>
                        <a:rPr lang="en-US" sz="2400" b="0" i="1" smtClean="0">
                          <a:latin typeface="Cambria Math" panose="02040503050406030204" pitchFamily="18" charset="0"/>
                        </a:rPr>
                        <m:t>𝑟</m:t>
                      </m:r>
                      <m:r>
                        <a:rPr lang="en-US" sz="2400" b="0" i="1" smtClean="0">
                          <a:latin typeface="Cambria Math" panose="02040503050406030204" pitchFamily="18" charset="0"/>
                        </a:rPr>
                        <m:t>"</m:t>
                      </m:r>
                    </m:oMath>
                  </a14:m>
                  <a:endParaRPr lang="en-US" sz="2400" dirty="0"/>
                </a:p>
              </p:txBody>
            </p:sp>
          </mc:Choice>
          <mc:Fallback xmlns="">
            <p:sp>
              <p:nvSpPr>
                <p:cNvPr id="8" name="Rectangle 7">
                  <a:extLst>
                    <a:ext uri="{FF2B5EF4-FFF2-40B4-BE49-F238E27FC236}">
                      <a16:creationId xmlns:a16="http://schemas.microsoft.com/office/drawing/2014/main" id="{A520C437-4726-CAF8-B87A-825E905C9B34}"/>
                    </a:ext>
                  </a:extLst>
                </p:cNvPr>
                <p:cNvSpPr>
                  <a:spLocks noRot="1" noChangeAspect="1" noMove="1" noResize="1" noEditPoints="1" noAdjustHandles="1" noChangeArrowheads="1" noChangeShapeType="1" noTextEdit="1"/>
                </p:cNvSpPr>
                <p:nvPr/>
              </p:nvSpPr>
              <p:spPr>
                <a:xfrm>
                  <a:off x="8288189" y="5337046"/>
                  <a:ext cx="3875714" cy="1456042"/>
                </a:xfrm>
                <a:prstGeom prst="rect">
                  <a:avLst/>
                </a:prstGeom>
                <a:blipFill>
                  <a:blip r:embed="rId3"/>
                  <a:stretch>
                    <a:fillRect b="-1196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C55AACB-9549-46D5-8B64-2D2371B83DC4}"/>
                </a:ext>
              </a:extLst>
            </p:cNvPr>
            <p:cNvSpPr txBox="1"/>
            <p:nvPr/>
          </p:nvSpPr>
          <p:spPr>
            <a:xfrm>
              <a:off x="8210050" y="4978762"/>
              <a:ext cx="2784737" cy="369332"/>
            </a:xfrm>
            <a:prstGeom prst="rect">
              <a:avLst/>
            </a:prstGeom>
            <a:noFill/>
          </p:spPr>
          <p:txBody>
            <a:bodyPr wrap="none" rtlCol="0">
              <a:spAutoFit/>
            </a:bodyPr>
            <a:lstStyle/>
            <a:p>
              <a:r>
                <a:rPr lang="en-US" dirty="0"/>
                <a:t>Order does not matter</a:t>
              </a:r>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A04C813-A2F2-C995-D7FB-27B146C4BB2B}"/>
                  </a:ext>
                </a:extLst>
              </p:cNvPr>
              <p:cNvSpPr txBox="1"/>
              <p:nvPr/>
            </p:nvSpPr>
            <p:spPr>
              <a:xfrm>
                <a:off x="9822511" y="432332"/>
                <a:ext cx="2682240" cy="71468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 −1</m:t>
                              </m:r>
                            </m:num>
                            <m:den>
                              <m:r>
                                <a:rPr lang="en-US" i="1">
                                  <a:latin typeface="Cambria Math" panose="02040503050406030204" pitchFamily="18" charset="0"/>
                                </a:rPr>
                                <m:t>𝑚</m:t>
                              </m:r>
                              <m:r>
                                <a:rPr lang="en-US" i="1">
                                  <a:latin typeface="Cambria Math" panose="02040503050406030204" pitchFamily="18" charset="0"/>
                                </a:rPr>
                                <m:t>−1</m:t>
                              </m:r>
                            </m:den>
                          </m:f>
                        </m:e>
                      </m:d>
                    </m:oMath>
                  </m:oMathPara>
                </a14:m>
                <a:endParaRPr lang="en-US" dirty="0"/>
              </a:p>
            </p:txBody>
          </p:sp>
        </mc:Choice>
        <mc:Fallback xmlns="">
          <p:sp>
            <p:nvSpPr>
              <p:cNvPr id="8" name="TextBox 7">
                <a:extLst>
                  <a:ext uri="{FF2B5EF4-FFF2-40B4-BE49-F238E27FC236}">
                    <a16:creationId xmlns:a16="http://schemas.microsoft.com/office/drawing/2014/main" id="{8A04C813-A2F2-C995-D7FB-27B146C4BB2B}"/>
                  </a:ext>
                </a:extLst>
              </p:cNvPr>
              <p:cNvSpPr txBox="1">
                <a:spLocks noRot="1" noChangeAspect="1" noMove="1" noResize="1" noEditPoints="1" noAdjustHandles="1" noChangeArrowheads="1" noChangeShapeType="1" noTextEdit="1"/>
              </p:cNvSpPr>
              <p:nvPr/>
            </p:nvSpPr>
            <p:spPr>
              <a:xfrm>
                <a:off x="9822511" y="432332"/>
                <a:ext cx="2682240" cy="714683"/>
              </a:xfrm>
              <a:prstGeom prst="rect">
                <a:avLst/>
              </a:prstGeom>
              <a:blipFill>
                <a:blip r:embed="rId4"/>
                <a:stretch>
                  <a:fillRect t="-1754"/>
                </a:stretch>
              </a:blipFill>
            </p:spPr>
            <p:txBody>
              <a:bodyPr/>
              <a:lstStyle/>
              <a:p>
                <a:r>
                  <a:rPr lang="en-US">
                    <a:noFill/>
                  </a:rPr>
                  <a:t> </a:t>
                </a:r>
              </a:p>
            </p:txBody>
          </p:sp>
        </mc:Fallback>
      </mc:AlternateContent>
    </p:spTree>
    <p:extLst>
      <p:ext uri="{BB962C8B-B14F-4D97-AF65-F5344CB8AC3E}">
        <p14:creationId xmlns:p14="http://schemas.microsoft.com/office/powerpoint/2010/main" val="417549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45AC9-B626-229E-0941-35178BB234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1DC4F0-FE42-876F-49C9-1A089896950F}"/>
              </a:ext>
            </a:extLst>
          </p:cNvPr>
          <p:cNvSpPr>
            <a:spLocks noGrp="1"/>
          </p:cNvSpPr>
          <p:nvPr>
            <p:ph idx="1"/>
          </p:nvPr>
        </p:nvSpPr>
        <p:spPr/>
        <p:txBody>
          <a:bodyPr/>
          <a:lstStyle/>
          <a:p>
            <a:pPr marL="0" indent="0">
              <a:buNone/>
            </a:pPr>
            <a:r>
              <a:rPr lang="en-US" dirty="0">
                <a:hlinkClick r:id="rId2"/>
              </a:rPr>
              <a:t>Let's play a Kahoot</a:t>
            </a:r>
            <a:r>
              <a:rPr lang="en-US" dirty="0"/>
              <a:t>!</a:t>
            </a:r>
          </a:p>
          <a:p>
            <a:pPr marL="0" indent="0">
              <a:buNone/>
            </a:pPr>
            <a:endParaRPr lang="en-US" dirty="0"/>
          </a:p>
        </p:txBody>
      </p:sp>
    </p:spTree>
    <p:extLst>
      <p:ext uri="{BB962C8B-B14F-4D97-AF65-F5344CB8AC3E}">
        <p14:creationId xmlns:p14="http://schemas.microsoft.com/office/powerpoint/2010/main" val="17181605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C0DEE-16C3-A239-5D9F-38724F334FB1}"/>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38BB1970-4D61-611F-752F-AE0907C48A83}"/>
              </a:ext>
            </a:extLst>
          </p:cNvPr>
          <p:cNvPicPr>
            <a:picLocks noGrp="1" noChangeAspect="1"/>
          </p:cNvPicPr>
          <p:nvPr>
            <p:ph idx="1"/>
          </p:nvPr>
        </p:nvPicPr>
        <p:blipFill>
          <a:blip r:embed="rId2"/>
          <a:stretch>
            <a:fillRect/>
          </a:stretch>
        </p:blipFill>
        <p:spPr>
          <a:xfrm>
            <a:off x="838200" y="2115700"/>
            <a:ext cx="10515600" cy="3771187"/>
          </a:xfrm>
          <a:prstGeom prst="rect">
            <a:avLst/>
          </a:prstGeom>
        </p:spPr>
      </p:pic>
      <p:sp>
        <p:nvSpPr>
          <p:cNvPr id="5" name="Rectangle 4">
            <a:extLst>
              <a:ext uri="{FF2B5EF4-FFF2-40B4-BE49-F238E27FC236}">
                <a16:creationId xmlns:a16="http://schemas.microsoft.com/office/drawing/2014/main" id="{010F98DC-AABF-CF20-D0BD-F86D48B9F48D}"/>
              </a:ext>
            </a:extLst>
          </p:cNvPr>
          <p:cNvSpPr/>
          <p:nvPr/>
        </p:nvSpPr>
        <p:spPr>
          <a:xfrm>
            <a:off x="0" y="3600888"/>
            <a:ext cx="12192000" cy="243147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F207A29-0583-8754-751C-EE2A2019F46A}"/>
                  </a:ext>
                </a:extLst>
              </p:cNvPr>
              <p:cNvSpPr txBox="1"/>
              <p:nvPr/>
            </p:nvSpPr>
            <p:spPr>
              <a:xfrm>
                <a:off x="9822511" y="432332"/>
                <a:ext cx="2682240" cy="71468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 −1</m:t>
                              </m:r>
                            </m:num>
                            <m:den>
                              <m:r>
                                <a:rPr lang="en-US" i="1">
                                  <a:latin typeface="Cambria Math" panose="02040503050406030204" pitchFamily="18" charset="0"/>
                                </a:rPr>
                                <m:t>𝑚</m:t>
                              </m:r>
                              <m:r>
                                <a:rPr lang="en-US" i="1">
                                  <a:latin typeface="Cambria Math" panose="02040503050406030204" pitchFamily="18" charset="0"/>
                                </a:rPr>
                                <m:t>−1</m:t>
                              </m:r>
                            </m:den>
                          </m:f>
                        </m:e>
                      </m:d>
                    </m:oMath>
                  </m:oMathPara>
                </a14:m>
                <a:endParaRPr lang="en-US" dirty="0"/>
              </a:p>
            </p:txBody>
          </p:sp>
        </mc:Choice>
        <mc:Fallback xmlns="">
          <p:sp>
            <p:nvSpPr>
              <p:cNvPr id="3" name="TextBox 2">
                <a:extLst>
                  <a:ext uri="{FF2B5EF4-FFF2-40B4-BE49-F238E27FC236}">
                    <a16:creationId xmlns:a16="http://schemas.microsoft.com/office/drawing/2014/main" id="{AF207A29-0583-8754-751C-EE2A2019F46A}"/>
                  </a:ext>
                </a:extLst>
              </p:cNvPr>
              <p:cNvSpPr txBox="1">
                <a:spLocks noRot="1" noChangeAspect="1" noMove="1" noResize="1" noEditPoints="1" noAdjustHandles="1" noChangeArrowheads="1" noChangeShapeType="1" noTextEdit="1"/>
              </p:cNvSpPr>
              <p:nvPr/>
            </p:nvSpPr>
            <p:spPr>
              <a:xfrm>
                <a:off x="9822511" y="432332"/>
                <a:ext cx="2682240" cy="714683"/>
              </a:xfrm>
              <a:prstGeom prst="rect">
                <a:avLst/>
              </a:prstGeom>
              <a:blipFill>
                <a:blip r:embed="rId3"/>
                <a:stretch>
                  <a:fillRect t="-175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2081E85-831A-6328-F33A-9AF53FC4FF3F}"/>
              </a:ext>
            </a:extLst>
          </p:cNvPr>
          <p:cNvSpPr txBox="1"/>
          <p:nvPr/>
        </p:nvSpPr>
        <p:spPr>
          <a:xfrm>
            <a:off x="10903195" y="1147015"/>
            <a:ext cx="901209" cy="646331"/>
          </a:xfrm>
          <a:prstGeom prst="rect">
            <a:avLst/>
          </a:prstGeom>
          <a:noFill/>
        </p:spPr>
        <p:txBody>
          <a:bodyPr wrap="none" rtlCol="0">
            <a:spAutoFit/>
          </a:bodyPr>
          <a:lstStyle/>
          <a:p>
            <a:r>
              <a:rPr lang="en-US" dirty="0"/>
              <a:t>n = |S|</a:t>
            </a:r>
          </a:p>
          <a:p>
            <a:r>
              <a:rPr lang="en-US" dirty="0"/>
              <a:t>m = |x|</a:t>
            </a:r>
          </a:p>
        </p:txBody>
      </p:sp>
    </p:spTree>
    <p:extLst>
      <p:ext uri="{BB962C8B-B14F-4D97-AF65-F5344CB8AC3E}">
        <p14:creationId xmlns:p14="http://schemas.microsoft.com/office/powerpoint/2010/main" val="59231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10" fill="hold" grpId="0"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strVal val="ppt_h"/>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63A7B-B8C8-A447-12A1-215E365BE4D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F2C5D53-3DE7-D1E0-C0F3-A879FE7894E4}"/>
              </a:ext>
            </a:extLst>
          </p:cNvPr>
          <p:cNvPicPr>
            <a:picLocks noGrp="1" noChangeAspect="1"/>
          </p:cNvPicPr>
          <p:nvPr>
            <p:ph idx="1"/>
          </p:nvPr>
        </p:nvPicPr>
        <p:blipFill>
          <a:blip r:embed="rId2"/>
          <a:stretch>
            <a:fillRect/>
          </a:stretch>
        </p:blipFill>
        <p:spPr>
          <a:xfrm>
            <a:off x="1274517" y="1825625"/>
            <a:ext cx="9642965" cy="4351338"/>
          </a:xfrm>
          <a:prstGeom prst="rect">
            <a:avLst/>
          </a:prstGeom>
        </p:spPr>
      </p:pic>
      <p:sp>
        <p:nvSpPr>
          <p:cNvPr id="5" name="Rectangle 4">
            <a:extLst>
              <a:ext uri="{FF2B5EF4-FFF2-40B4-BE49-F238E27FC236}">
                <a16:creationId xmlns:a16="http://schemas.microsoft.com/office/drawing/2014/main" id="{FF861B86-993A-F4F3-86DE-78F56414CA98}"/>
              </a:ext>
            </a:extLst>
          </p:cNvPr>
          <p:cNvSpPr/>
          <p:nvPr/>
        </p:nvSpPr>
        <p:spPr>
          <a:xfrm>
            <a:off x="-1" y="3015191"/>
            <a:ext cx="12192000" cy="132556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6423F16-1439-05AC-EC19-95BA9DBE3118}"/>
              </a:ext>
            </a:extLst>
          </p:cNvPr>
          <p:cNvSpPr/>
          <p:nvPr/>
        </p:nvSpPr>
        <p:spPr>
          <a:xfrm>
            <a:off x="0" y="4682364"/>
            <a:ext cx="12192000" cy="160846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310B62E-5B6A-8CA2-181E-D016E73C6E40}"/>
                  </a:ext>
                </a:extLst>
              </p:cNvPr>
              <p:cNvSpPr txBox="1"/>
              <p:nvPr/>
            </p:nvSpPr>
            <p:spPr>
              <a:xfrm>
                <a:off x="9822511" y="432332"/>
                <a:ext cx="2682240" cy="71468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 −1</m:t>
                              </m:r>
                            </m:num>
                            <m:den>
                              <m:r>
                                <a:rPr lang="en-US" i="1">
                                  <a:latin typeface="Cambria Math" panose="02040503050406030204" pitchFamily="18" charset="0"/>
                                </a:rPr>
                                <m:t>𝑚</m:t>
                              </m:r>
                              <m:r>
                                <a:rPr lang="en-US" i="1">
                                  <a:latin typeface="Cambria Math" panose="02040503050406030204" pitchFamily="18" charset="0"/>
                                </a:rPr>
                                <m:t>−1</m:t>
                              </m:r>
                            </m:den>
                          </m:f>
                        </m:e>
                      </m:d>
                    </m:oMath>
                  </m:oMathPara>
                </a14:m>
                <a:endParaRPr lang="en-US" dirty="0"/>
              </a:p>
            </p:txBody>
          </p:sp>
        </mc:Choice>
        <mc:Fallback xmlns="">
          <p:sp>
            <p:nvSpPr>
              <p:cNvPr id="3" name="TextBox 2">
                <a:extLst>
                  <a:ext uri="{FF2B5EF4-FFF2-40B4-BE49-F238E27FC236}">
                    <a16:creationId xmlns:a16="http://schemas.microsoft.com/office/drawing/2014/main" id="{5310B62E-5B6A-8CA2-181E-D016E73C6E40}"/>
                  </a:ext>
                </a:extLst>
              </p:cNvPr>
              <p:cNvSpPr txBox="1">
                <a:spLocks noRot="1" noChangeAspect="1" noMove="1" noResize="1" noEditPoints="1" noAdjustHandles="1" noChangeArrowheads="1" noChangeShapeType="1" noTextEdit="1"/>
              </p:cNvSpPr>
              <p:nvPr/>
            </p:nvSpPr>
            <p:spPr>
              <a:xfrm>
                <a:off x="9822511" y="432332"/>
                <a:ext cx="2682240" cy="714683"/>
              </a:xfrm>
              <a:prstGeom prst="rect">
                <a:avLst/>
              </a:prstGeom>
              <a:blipFill>
                <a:blip r:embed="rId3"/>
                <a:stretch>
                  <a:fillRect t="-175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87ED7EA8-31C6-E222-5AE0-772BC5D5C4FE}"/>
              </a:ext>
            </a:extLst>
          </p:cNvPr>
          <p:cNvSpPr txBox="1"/>
          <p:nvPr/>
        </p:nvSpPr>
        <p:spPr>
          <a:xfrm>
            <a:off x="10903195" y="1147015"/>
            <a:ext cx="901209" cy="646331"/>
          </a:xfrm>
          <a:prstGeom prst="rect">
            <a:avLst/>
          </a:prstGeom>
          <a:noFill/>
        </p:spPr>
        <p:txBody>
          <a:bodyPr wrap="none" rtlCol="0">
            <a:spAutoFit/>
          </a:bodyPr>
          <a:lstStyle/>
          <a:p>
            <a:r>
              <a:rPr lang="en-US" dirty="0"/>
              <a:t>n = |S|</a:t>
            </a:r>
          </a:p>
          <a:p>
            <a:r>
              <a:rPr lang="en-US" dirty="0"/>
              <a:t>m = |x|</a:t>
            </a:r>
          </a:p>
        </p:txBody>
      </p:sp>
    </p:spTree>
    <p:extLst>
      <p:ext uri="{BB962C8B-B14F-4D97-AF65-F5344CB8AC3E}">
        <p14:creationId xmlns:p14="http://schemas.microsoft.com/office/powerpoint/2010/main" val="339997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10" fill="hold" grpId="0"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strVal val="ppt_h"/>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7" presetClass="exit" presetSubtype="10" fill="hold" grpId="0" nodeType="clickEffect">
                                  <p:stCondLst>
                                    <p:cond delay="0"/>
                                  </p:stCondLst>
                                  <p:childTnLst>
                                    <p:anim calcmode="lin" valueType="num">
                                      <p:cBhvr>
                                        <p:cTn id="12" dur="500"/>
                                        <p:tgtEl>
                                          <p:spTgt spid="6"/>
                                        </p:tgtEl>
                                        <p:attrNameLst>
                                          <p:attrName>ppt_w</p:attrName>
                                        </p:attrNameLst>
                                      </p:cBhvr>
                                      <p:tavLst>
                                        <p:tav tm="0">
                                          <p:val>
                                            <p:strVal val="ppt_w"/>
                                          </p:val>
                                        </p:tav>
                                        <p:tav tm="100000">
                                          <p:val>
                                            <p:fltVal val="0"/>
                                          </p:val>
                                        </p:tav>
                                      </p:tavLst>
                                    </p:anim>
                                    <p:anim calcmode="lin" valueType="num">
                                      <p:cBhvr>
                                        <p:cTn id="13" dur="500"/>
                                        <p:tgtEl>
                                          <p:spTgt spid="6"/>
                                        </p:tgtEl>
                                        <p:attrNameLst>
                                          <p:attrName>ppt_h</p:attrName>
                                        </p:attrNameLst>
                                      </p:cBhvr>
                                      <p:tavLst>
                                        <p:tav tm="0">
                                          <p:val>
                                            <p:strVal val="ppt_h"/>
                                          </p:val>
                                        </p:tav>
                                        <p:tav tm="100000">
                                          <p:val>
                                            <p:strVal val="ppt_h"/>
                                          </p:val>
                                        </p:tav>
                                      </p:tavLst>
                                    </p:anim>
                                    <p:set>
                                      <p:cBhvr>
                                        <p:cTn id="1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83C42-5C47-516F-137A-4F446C148B4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AACFE84-3071-B706-A763-499BEBEDE20E}"/>
              </a:ext>
            </a:extLst>
          </p:cNvPr>
          <p:cNvPicPr>
            <a:picLocks noGrp="1" noChangeAspect="1"/>
          </p:cNvPicPr>
          <p:nvPr>
            <p:ph idx="1"/>
          </p:nvPr>
        </p:nvPicPr>
        <p:blipFill>
          <a:blip r:embed="rId2"/>
          <a:stretch>
            <a:fillRect/>
          </a:stretch>
        </p:blipFill>
        <p:spPr>
          <a:xfrm>
            <a:off x="838200" y="2716904"/>
            <a:ext cx="10515600" cy="2568779"/>
          </a:xfrm>
          <a:prstGeom prst="rect">
            <a:avLst/>
          </a:prstGeom>
        </p:spPr>
      </p:pic>
      <p:sp>
        <p:nvSpPr>
          <p:cNvPr id="5" name="Rectangle 4">
            <a:extLst>
              <a:ext uri="{FF2B5EF4-FFF2-40B4-BE49-F238E27FC236}">
                <a16:creationId xmlns:a16="http://schemas.microsoft.com/office/drawing/2014/main" id="{B66FB358-5C7A-A3D5-56C2-0D44FE566202}"/>
              </a:ext>
            </a:extLst>
          </p:cNvPr>
          <p:cNvSpPr/>
          <p:nvPr/>
        </p:nvSpPr>
        <p:spPr>
          <a:xfrm>
            <a:off x="0" y="3179618"/>
            <a:ext cx="12192000" cy="210606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Remember Counting by Complement </a:t>
            </a:r>
          </a:p>
        </p:txBody>
      </p:sp>
    </p:spTree>
    <p:extLst>
      <p:ext uri="{BB962C8B-B14F-4D97-AF65-F5344CB8AC3E}">
        <p14:creationId xmlns:p14="http://schemas.microsoft.com/office/powerpoint/2010/main" val="265442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10" fill="hold" grpId="0"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strVal val="ppt_h"/>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4F193-ECB3-42BC-84F4-749AEF29F242}"/>
              </a:ext>
            </a:extLst>
          </p:cNvPr>
          <p:cNvSpPr>
            <a:spLocks noGrp="1"/>
          </p:cNvSpPr>
          <p:nvPr>
            <p:ph type="title"/>
          </p:nvPr>
        </p:nvSpPr>
        <p:spPr/>
        <p:txBody>
          <a:bodyPr/>
          <a:lstStyle/>
          <a:p>
            <a:r>
              <a:rPr lang="en-US" dirty="0"/>
              <a:t>Two basic counting principles</a:t>
            </a:r>
          </a:p>
        </p:txBody>
      </p:sp>
      <p:sp>
        <p:nvSpPr>
          <p:cNvPr id="3" name="Content Placeholder 2">
            <a:extLst>
              <a:ext uri="{FF2B5EF4-FFF2-40B4-BE49-F238E27FC236}">
                <a16:creationId xmlns:a16="http://schemas.microsoft.com/office/drawing/2014/main" id="{83CCA5DA-D3A8-4767-A229-21D8CEC2BD7D}"/>
              </a:ext>
            </a:extLst>
          </p:cNvPr>
          <p:cNvSpPr>
            <a:spLocks noGrp="1"/>
          </p:cNvSpPr>
          <p:nvPr>
            <p:ph idx="1"/>
          </p:nvPr>
        </p:nvSpPr>
        <p:spPr/>
        <p:txBody>
          <a:bodyPr>
            <a:normAutofit/>
          </a:bodyPr>
          <a:lstStyle/>
          <a:p>
            <a:r>
              <a:rPr lang="en-US" dirty="0"/>
              <a:t>Product Rule</a:t>
            </a:r>
          </a:p>
          <a:p>
            <a:pPr marL="0" indent="0">
              <a:buNone/>
            </a:pPr>
            <a:endParaRPr lang="en-US" dirty="0"/>
          </a:p>
          <a:p>
            <a:r>
              <a:rPr lang="en-US" dirty="0"/>
              <a:t>Sum Rule</a:t>
            </a:r>
          </a:p>
          <a:p>
            <a:pPr lvl="1"/>
            <a:endParaRPr lang="en-US" dirty="0"/>
          </a:p>
          <a:p>
            <a:pPr marL="0" indent="0">
              <a:buNone/>
            </a:pPr>
            <a:endParaRPr lang="en-US" dirty="0"/>
          </a:p>
        </p:txBody>
      </p:sp>
      <p:sp>
        <p:nvSpPr>
          <p:cNvPr id="7" name="TextBox 6">
            <a:extLst>
              <a:ext uri="{FF2B5EF4-FFF2-40B4-BE49-F238E27FC236}">
                <a16:creationId xmlns:a16="http://schemas.microsoft.com/office/drawing/2014/main" id="{6E833363-67D4-4D1B-8600-9E4EC00E529A}"/>
              </a:ext>
            </a:extLst>
          </p:cNvPr>
          <p:cNvSpPr txBox="1"/>
          <p:nvPr/>
        </p:nvSpPr>
        <p:spPr>
          <a:xfrm>
            <a:off x="0" y="6620361"/>
            <a:ext cx="5168403" cy="230832"/>
          </a:xfrm>
          <a:prstGeom prst="rect">
            <a:avLst/>
          </a:prstGeom>
          <a:noFill/>
        </p:spPr>
        <p:txBody>
          <a:bodyPr wrap="none" rtlCol="0">
            <a:spAutoFit/>
          </a:bodyPr>
          <a:lstStyle/>
          <a:p>
            <a:r>
              <a:rPr lang="en-US" sz="900" dirty="0"/>
              <a:t>Rosen, Kenneth. </a:t>
            </a:r>
            <a:r>
              <a:rPr lang="en-US" sz="900" i="1" dirty="0"/>
              <a:t>Discrete Mathematics and Its Applications, 7th Edition</a:t>
            </a:r>
            <a:r>
              <a:rPr lang="en-US" sz="900" dirty="0"/>
              <a:t>. McGraw-Hill, 2012</a:t>
            </a:r>
          </a:p>
        </p:txBody>
      </p:sp>
      <p:sp>
        <p:nvSpPr>
          <p:cNvPr id="8" name="Content Placeholder 2">
            <a:extLst>
              <a:ext uri="{FF2B5EF4-FFF2-40B4-BE49-F238E27FC236}">
                <a16:creationId xmlns:a16="http://schemas.microsoft.com/office/drawing/2014/main" id="{03B42C23-8DBE-4336-B2F2-C91359757FE0}"/>
              </a:ext>
            </a:extLst>
          </p:cNvPr>
          <p:cNvSpPr txBox="1">
            <a:spLocks/>
          </p:cNvSpPr>
          <p:nvPr/>
        </p:nvSpPr>
        <p:spPr>
          <a:xfrm>
            <a:off x="1255712" y="1730944"/>
            <a:ext cx="8946541" cy="466985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457200" lvl="1" indent="0">
              <a:buNone/>
            </a:pPr>
            <a:endParaRPr lang="en-US" dirty="0"/>
          </a:p>
          <a:p>
            <a:endParaRPr lang="en-US" dirty="0"/>
          </a:p>
        </p:txBody>
      </p:sp>
    </p:spTree>
    <p:extLst>
      <p:ext uri="{BB962C8B-B14F-4D97-AF65-F5344CB8AC3E}">
        <p14:creationId xmlns:p14="http://schemas.microsoft.com/office/powerpoint/2010/main" val="35686863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0E5ED-1F34-674A-BEF1-3DC3F14AF03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7460FD66-76D4-57D5-C27C-B9518D2A8426}"/>
              </a:ext>
            </a:extLst>
          </p:cNvPr>
          <p:cNvPicPr>
            <a:picLocks noGrp="1" noChangeAspect="1"/>
          </p:cNvPicPr>
          <p:nvPr>
            <p:ph idx="1"/>
          </p:nvPr>
        </p:nvPicPr>
        <p:blipFill>
          <a:blip r:embed="rId2"/>
          <a:stretch>
            <a:fillRect/>
          </a:stretch>
        </p:blipFill>
        <p:spPr>
          <a:xfrm>
            <a:off x="1467847" y="1825625"/>
            <a:ext cx="9256306" cy="4351338"/>
          </a:xfrm>
          <a:prstGeom prst="rect">
            <a:avLst/>
          </a:prstGeom>
        </p:spPr>
      </p:pic>
      <p:sp>
        <p:nvSpPr>
          <p:cNvPr id="5" name="Rectangle 4">
            <a:extLst>
              <a:ext uri="{FF2B5EF4-FFF2-40B4-BE49-F238E27FC236}">
                <a16:creationId xmlns:a16="http://schemas.microsoft.com/office/drawing/2014/main" id="{E357F91B-CEEB-1A62-F253-D9CE8FBC9891}"/>
              </a:ext>
            </a:extLst>
          </p:cNvPr>
          <p:cNvSpPr/>
          <p:nvPr/>
        </p:nvSpPr>
        <p:spPr>
          <a:xfrm>
            <a:off x="0" y="2133600"/>
            <a:ext cx="12192000" cy="41783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Where to start? Which cookies?</a:t>
            </a:r>
          </a:p>
        </p:txBody>
      </p:sp>
    </p:spTree>
    <p:extLst>
      <p:ext uri="{BB962C8B-B14F-4D97-AF65-F5344CB8AC3E}">
        <p14:creationId xmlns:p14="http://schemas.microsoft.com/office/powerpoint/2010/main" val="379657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10" fill="hold" grpId="0"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strVal val="ppt_h"/>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4036-2C54-C1A7-C423-6575649359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53D106-ACF2-A0F8-A0C5-E99707E8AA5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9189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9931E-0A64-ED82-E2A9-0C7B0B08714C}"/>
              </a:ext>
            </a:extLst>
          </p:cNvPr>
          <p:cNvSpPr>
            <a:spLocks noGrp="1"/>
          </p:cNvSpPr>
          <p:nvPr>
            <p:ph type="title"/>
          </p:nvPr>
        </p:nvSpPr>
        <p:spPr/>
        <p:txBody>
          <a:bodyPr/>
          <a:lstStyle/>
          <a:p>
            <a:r>
              <a:rPr lang="en-US" b="1" dirty="0"/>
              <a:t>10.1-9 Sum and product rules </a:t>
            </a:r>
            <a:br>
              <a:rPr lang="en-US" b="1" dirty="0"/>
            </a:br>
            <a:endParaRPr lang="en-US" dirty="0"/>
          </a:p>
        </p:txBody>
      </p:sp>
      <p:sp>
        <p:nvSpPr>
          <p:cNvPr id="3" name="Content Placeholder 2">
            <a:extLst>
              <a:ext uri="{FF2B5EF4-FFF2-40B4-BE49-F238E27FC236}">
                <a16:creationId xmlns:a16="http://schemas.microsoft.com/office/drawing/2014/main" id="{6A9F1DA4-72D6-7125-E120-AA0BEA1F6A01}"/>
              </a:ext>
            </a:extLst>
          </p:cNvPr>
          <p:cNvSpPr>
            <a:spLocks noGrp="1"/>
          </p:cNvSpPr>
          <p:nvPr>
            <p:ph idx="1"/>
          </p:nvPr>
        </p:nvSpPr>
        <p:spPr/>
        <p:txBody>
          <a:bodyPr/>
          <a:lstStyle/>
          <a:p>
            <a:r>
              <a:rPr lang="en-US" b="1" dirty="0"/>
              <a:t>Introduction to counting</a:t>
            </a:r>
          </a:p>
          <a:p>
            <a:endParaRPr lang="en-US" b="1" dirty="0"/>
          </a:p>
        </p:txBody>
      </p:sp>
      <p:grpSp>
        <p:nvGrpSpPr>
          <p:cNvPr id="4" name="Group 3">
            <a:extLst>
              <a:ext uri="{FF2B5EF4-FFF2-40B4-BE49-F238E27FC236}">
                <a16:creationId xmlns:a16="http://schemas.microsoft.com/office/drawing/2014/main" id="{EBDA09A5-8FE6-41A6-9B44-35E943663B6F}"/>
              </a:ext>
            </a:extLst>
          </p:cNvPr>
          <p:cNvGrpSpPr/>
          <p:nvPr/>
        </p:nvGrpSpPr>
        <p:grpSpPr>
          <a:xfrm>
            <a:off x="8734248" y="-109822"/>
            <a:ext cx="3310640" cy="1492049"/>
            <a:chOff x="718924" y="2110060"/>
            <a:chExt cx="3045496" cy="2907156"/>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1375655-82C9-876B-5B95-D9613F0031CA}"/>
                    </a:ext>
                  </a:extLst>
                </p:cNvPr>
                <p:cNvSpPr/>
                <p:nvPr/>
              </p:nvSpPr>
              <p:spPr>
                <a:xfrm>
                  <a:off x="744383" y="2653632"/>
                  <a:ext cx="3020037" cy="236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 </m:t>
                            </m:r>
                          </m:den>
                        </m:f>
                      </m:oMath>
                    </m:oMathPara>
                  </a14:m>
                  <a:endParaRPr lang="en-US" sz="2400" dirty="0"/>
                </a:p>
              </p:txBody>
            </p:sp>
          </mc:Choice>
          <mc:Fallback xmlns="">
            <p:sp>
              <p:nvSpPr>
                <p:cNvPr id="5" name="Rectangle 4">
                  <a:extLst>
                    <a:ext uri="{FF2B5EF4-FFF2-40B4-BE49-F238E27FC236}">
                      <a16:creationId xmlns:a16="http://schemas.microsoft.com/office/drawing/2014/main" id="{11375655-82C9-876B-5B95-D9613F0031CA}"/>
                    </a:ext>
                  </a:extLst>
                </p:cNvPr>
                <p:cNvSpPr>
                  <a:spLocks noRot="1" noChangeAspect="1" noMove="1" noResize="1" noEditPoints="1" noAdjustHandles="1" noChangeArrowheads="1" noChangeShapeType="1" noTextEdit="1"/>
                </p:cNvSpPr>
                <p:nvPr/>
              </p:nvSpPr>
              <p:spPr>
                <a:xfrm>
                  <a:off x="744383" y="2653632"/>
                  <a:ext cx="3020037" cy="2363584"/>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F6D15E8-A45E-F882-9558-B5872EF3E28D}"/>
                </a:ext>
              </a:extLst>
            </p:cNvPr>
            <p:cNvSpPr txBox="1"/>
            <p:nvPr/>
          </p:nvSpPr>
          <p:spPr>
            <a:xfrm>
              <a:off x="718924" y="2110060"/>
              <a:ext cx="1736372" cy="369331"/>
            </a:xfrm>
            <a:prstGeom prst="rect">
              <a:avLst/>
            </a:prstGeom>
            <a:noFill/>
          </p:spPr>
          <p:txBody>
            <a:bodyPr wrap="none" rtlCol="0">
              <a:spAutoFit/>
            </a:bodyPr>
            <a:lstStyle/>
            <a:p>
              <a:r>
                <a:rPr lang="en-US" dirty="0"/>
                <a:t>Order matters</a:t>
              </a:r>
            </a:p>
          </p:txBody>
        </p:sp>
      </p:grpSp>
      <p:grpSp>
        <p:nvGrpSpPr>
          <p:cNvPr id="7" name="Group 6">
            <a:extLst>
              <a:ext uri="{FF2B5EF4-FFF2-40B4-BE49-F238E27FC236}">
                <a16:creationId xmlns:a16="http://schemas.microsoft.com/office/drawing/2014/main" id="{B42D821D-3C30-D3E0-BAE3-3A96A203A44B}"/>
              </a:ext>
            </a:extLst>
          </p:cNvPr>
          <p:cNvGrpSpPr/>
          <p:nvPr/>
        </p:nvGrpSpPr>
        <p:grpSpPr>
          <a:xfrm>
            <a:off x="8091035" y="1281406"/>
            <a:ext cx="3953853" cy="1814326"/>
            <a:chOff x="8210050" y="4978762"/>
            <a:chExt cx="3953853" cy="1814326"/>
          </a:xfrm>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520C437-4726-CAF8-B87A-825E905C9B34}"/>
                    </a:ext>
                  </a:extLst>
                </p:cNvPr>
                <p:cNvSpPr/>
                <p:nvPr/>
              </p:nvSpPr>
              <p:spPr>
                <a:xfrm>
                  <a:off x="8288189" y="5337046"/>
                  <a:ext cx="3875714" cy="1456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type m:val="noBar"/>
                                <m:ctrlPr>
                                  <a:rPr lang="en-US" sz="2400" b="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𝑟</m:t>
                                </m:r>
                              </m:den>
                            </m:f>
                          </m:e>
                        </m:d>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m:t>
                            </m:r>
                          </m:num>
                          <m:den>
                            <m:r>
                              <a:rPr lang="en-US" sz="2400" b="0" i="1" smtClean="0">
                                <a:latin typeface="Cambria Math" panose="02040503050406030204" pitchFamily="18" charset="0"/>
                              </a:rPr>
                              <m:t>𝑟</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 </m:t>
                            </m:r>
                          </m:den>
                        </m:f>
                      </m:oMath>
                    </m:oMathPara>
                  </a14:m>
                  <a:endParaRPr lang="en-US" sz="2400" dirty="0"/>
                </a:p>
                <a:p>
                  <a:pPr algn="ctr"/>
                  <a:endParaRPr lang="en-US" sz="2400" dirty="0"/>
                </a:p>
                <a:p>
                  <a:pPr algn="ctr"/>
                  <a:r>
                    <a:rPr lang="en-US" sz="2400" dirty="0"/>
                    <a:t>"</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choose</m:t>
                      </m:r>
                      <m:r>
                        <a:rPr lang="en-US" sz="2400" b="0" i="1" smtClean="0">
                          <a:latin typeface="Cambria Math" panose="02040503050406030204" pitchFamily="18" charset="0"/>
                        </a:rPr>
                        <m:t> </m:t>
                      </m:r>
                      <m:r>
                        <a:rPr lang="en-US" sz="2400" b="0" i="1" smtClean="0">
                          <a:latin typeface="Cambria Math" panose="02040503050406030204" pitchFamily="18" charset="0"/>
                        </a:rPr>
                        <m:t>𝑟</m:t>
                      </m:r>
                      <m:r>
                        <a:rPr lang="en-US" sz="2400" b="0" i="1" smtClean="0">
                          <a:latin typeface="Cambria Math" panose="02040503050406030204" pitchFamily="18" charset="0"/>
                        </a:rPr>
                        <m:t>"</m:t>
                      </m:r>
                    </m:oMath>
                  </a14:m>
                  <a:endParaRPr lang="en-US" sz="2400" dirty="0"/>
                </a:p>
              </p:txBody>
            </p:sp>
          </mc:Choice>
          <mc:Fallback xmlns="">
            <p:sp>
              <p:nvSpPr>
                <p:cNvPr id="8" name="Rectangle 7">
                  <a:extLst>
                    <a:ext uri="{FF2B5EF4-FFF2-40B4-BE49-F238E27FC236}">
                      <a16:creationId xmlns:a16="http://schemas.microsoft.com/office/drawing/2014/main" id="{A520C437-4726-CAF8-B87A-825E905C9B34}"/>
                    </a:ext>
                  </a:extLst>
                </p:cNvPr>
                <p:cNvSpPr>
                  <a:spLocks noRot="1" noChangeAspect="1" noMove="1" noResize="1" noEditPoints="1" noAdjustHandles="1" noChangeArrowheads="1" noChangeShapeType="1" noTextEdit="1"/>
                </p:cNvSpPr>
                <p:nvPr/>
              </p:nvSpPr>
              <p:spPr>
                <a:xfrm>
                  <a:off x="8288189" y="5337046"/>
                  <a:ext cx="3875714" cy="1456042"/>
                </a:xfrm>
                <a:prstGeom prst="rect">
                  <a:avLst/>
                </a:prstGeom>
                <a:blipFill>
                  <a:blip r:embed="rId3"/>
                  <a:stretch>
                    <a:fillRect b="-1196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D303F6B-CD6C-E510-7CE6-A386C0FF35AF}"/>
                </a:ext>
              </a:extLst>
            </p:cNvPr>
            <p:cNvSpPr txBox="1"/>
            <p:nvPr/>
          </p:nvSpPr>
          <p:spPr>
            <a:xfrm>
              <a:off x="8210050" y="4978762"/>
              <a:ext cx="2784737" cy="369332"/>
            </a:xfrm>
            <a:prstGeom prst="rect">
              <a:avLst/>
            </a:prstGeom>
            <a:noFill/>
          </p:spPr>
          <p:txBody>
            <a:bodyPr wrap="none" rtlCol="0">
              <a:spAutoFit/>
            </a:bodyPr>
            <a:lstStyle/>
            <a:p>
              <a:r>
                <a:rPr lang="en-US" dirty="0"/>
                <a:t>Order does not matter</a:t>
              </a:r>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93161F9-46F4-B6D3-DE7B-F5D184DF240E}"/>
                  </a:ext>
                </a:extLst>
              </p:cNvPr>
              <p:cNvSpPr/>
              <p:nvPr/>
            </p:nvSpPr>
            <p:spPr>
              <a:xfrm>
                <a:off x="4931664" y="4991443"/>
                <a:ext cx="7260336" cy="1866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en-US" b="0" i="1" smtClean="0">
                        <a:latin typeface="Cambria Math" panose="02040503050406030204" pitchFamily="18" charset="0"/>
                      </a:rPr>
                      <m:t>𝑛</m:t>
                    </m:r>
                  </m:oMath>
                </a14:m>
                <a:r>
                  <a:rPr lang="en-US" i="1" dirty="0">
                    <a:latin typeface="Cambria Math" panose="02040503050406030204" pitchFamily="18" charset="0"/>
                  </a:rPr>
                  <a:t> </a:t>
                </a:r>
                <a:r>
                  <a:rPr lang="en-US" dirty="0">
                    <a:latin typeface="Cambria Math" panose="02040503050406030204" pitchFamily="18" charset="0"/>
                  </a:rPr>
                  <a:t>= number of items to select</a:t>
                </a:r>
              </a:p>
              <a:p>
                <a14:m>
                  <m:oMath xmlns:m="http://schemas.openxmlformats.org/officeDocument/2006/math">
                    <m:r>
                      <a:rPr lang="en-US" b="0" i="1" smtClean="0">
                        <a:latin typeface="Cambria Math" panose="02040503050406030204" pitchFamily="18" charset="0"/>
                      </a:rPr>
                      <m:t>𝑚</m:t>
                    </m:r>
                  </m:oMath>
                </a14:m>
                <a:r>
                  <a:rPr lang="en-US" i="1" dirty="0">
                    <a:latin typeface="Cambria Math" panose="02040503050406030204" pitchFamily="18" charset="0"/>
                  </a:rPr>
                  <a:t> </a:t>
                </a:r>
                <a:r>
                  <a:rPr lang="en-US" dirty="0">
                    <a:latin typeface="Cambria Math" panose="02040503050406030204" pitchFamily="18" charset="0"/>
                  </a:rPr>
                  <a:t>= number of varieties</a:t>
                </a:r>
              </a:p>
              <a:p>
                <a:endParaRPr lang="en-US"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 −1</m:t>
                              </m:r>
                            </m:num>
                            <m:den>
                              <m:r>
                                <a:rPr lang="en-US" b="0" i="1" smtClean="0">
                                  <a:latin typeface="Cambria Math" panose="02040503050406030204" pitchFamily="18" charset="0"/>
                                </a:rPr>
                                <m:t>𝑚</m:t>
                              </m:r>
                              <m:r>
                                <a:rPr lang="en-US" b="0" i="1" smtClean="0">
                                  <a:latin typeface="Cambria Math" panose="02040503050406030204" pitchFamily="18" charset="0"/>
                                </a:rPr>
                                <m:t>−1</m:t>
                              </m:r>
                            </m:den>
                          </m:f>
                        </m:e>
                      </m:d>
                      <m:r>
                        <a:rPr lang="en-US" b="0" i="0"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−1</m:t>
                              </m:r>
                            </m:e>
                          </m:d>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−1 −</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−1</m:t>
                                  </m:r>
                                </m:e>
                              </m:d>
                            </m:e>
                          </m:d>
                          <m:r>
                            <a:rPr lang="en-US" b="0" i="1" smtClean="0">
                              <a:latin typeface="Cambria Math" panose="02040503050406030204" pitchFamily="18" charset="0"/>
                            </a:rPr>
                            <m:t>!</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−1</m:t>
                              </m:r>
                            </m:e>
                          </m:d>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den>
                      </m:f>
                    </m:oMath>
                  </m:oMathPara>
                </a14:m>
                <a:endParaRPr lang="en-US" dirty="0"/>
              </a:p>
            </p:txBody>
          </p:sp>
        </mc:Choice>
        <mc:Fallback xmlns="">
          <p:sp>
            <p:nvSpPr>
              <p:cNvPr id="10" name="Rectangle 9">
                <a:extLst>
                  <a:ext uri="{FF2B5EF4-FFF2-40B4-BE49-F238E27FC236}">
                    <a16:creationId xmlns:a16="http://schemas.microsoft.com/office/drawing/2014/main" id="{793161F9-46F4-B6D3-DE7B-F5D184DF240E}"/>
                  </a:ext>
                </a:extLst>
              </p:cNvPr>
              <p:cNvSpPr>
                <a:spLocks noRot="1" noChangeAspect="1" noMove="1" noResize="1" noEditPoints="1" noAdjustHandles="1" noChangeArrowheads="1" noChangeShapeType="1" noTextEdit="1"/>
              </p:cNvSpPr>
              <p:nvPr/>
            </p:nvSpPr>
            <p:spPr>
              <a:xfrm>
                <a:off x="4931664" y="4991443"/>
                <a:ext cx="7260336" cy="18665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F0AA6F8-8970-D47A-266F-73685BB27605}"/>
                  </a:ext>
                </a:extLst>
              </p:cNvPr>
              <p:cNvSpPr txBox="1"/>
              <p:nvPr/>
            </p:nvSpPr>
            <p:spPr>
              <a:xfrm>
                <a:off x="9801560" y="3353195"/>
                <a:ext cx="2243328" cy="121167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US"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r>
                            <a:rPr lang="en-US" b="0" i="1" smtClean="0">
                              <a:latin typeface="Cambria Math" panose="02040503050406030204" pitchFamily="18" charset="0"/>
                            </a:rPr>
                            <m:t>!</m:t>
                          </m:r>
                        </m:den>
                      </m:f>
                    </m:oMath>
                  </m:oMathPara>
                </a14:m>
                <a:endParaRPr lang="en-US" dirty="0"/>
              </a:p>
              <a:p>
                <a:pPr algn="ctr"/>
                <a:endParaRPr lang="en-US" dirty="0"/>
              </a:p>
            </p:txBody>
          </p:sp>
        </mc:Choice>
        <mc:Fallback xmlns="">
          <p:sp>
            <p:nvSpPr>
              <p:cNvPr id="11" name="TextBox 10">
                <a:extLst>
                  <a:ext uri="{FF2B5EF4-FFF2-40B4-BE49-F238E27FC236}">
                    <a16:creationId xmlns:a16="http://schemas.microsoft.com/office/drawing/2014/main" id="{3F0AA6F8-8970-D47A-266F-73685BB27605}"/>
                  </a:ext>
                </a:extLst>
              </p:cNvPr>
              <p:cNvSpPr txBox="1">
                <a:spLocks noRot="1" noChangeAspect="1" noMove="1" noResize="1" noEditPoints="1" noAdjustHandles="1" noChangeArrowheads="1" noChangeShapeType="1" noTextEdit="1"/>
              </p:cNvSpPr>
              <p:nvPr/>
            </p:nvSpPr>
            <p:spPr>
              <a:xfrm>
                <a:off x="9801560" y="3353195"/>
                <a:ext cx="2243328" cy="1211678"/>
              </a:xfrm>
              <a:prstGeom prst="rect">
                <a:avLst/>
              </a:prstGeom>
              <a:blipFill>
                <a:blip r:embed="rId5"/>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A3F81CB-00E9-CCF2-ACCB-AA40DC70A5B3}"/>
              </a:ext>
            </a:extLst>
          </p:cNvPr>
          <p:cNvSpPr txBox="1"/>
          <p:nvPr/>
        </p:nvSpPr>
        <p:spPr>
          <a:xfrm>
            <a:off x="9140687" y="4487174"/>
            <a:ext cx="6102626" cy="369332"/>
          </a:xfrm>
          <a:prstGeom prst="rect">
            <a:avLst/>
          </a:prstGeom>
          <a:noFill/>
        </p:spPr>
        <p:txBody>
          <a:bodyPr wrap="square">
            <a:spAutoFit/>
          </a:bodyPr>
          <a:lstStyle/>
          <a:p>
            <a:r>
              <a:rPr lang="en-US" dirty="0"/>
              <a:t>Permutations with repetitions</a:t>
            </a:r>
          </a:p>
        </p:txBody>
      </p:sp>
      <p:sp>
        <p:nvSpPr>
          <p:cNvPr id="15" name="TextBox 14">
            <a:extLst>
              <a:ext uri="{FF2B5EF4-FFF2-40B4-BE49-F238E27FC236}">
                <a16:creationId xmlns:a16="http://schemas.microsoft.com/office/drawing/2014/main" id="{A71D7709-5F9A-852C-D196-7229D40BFCDB}"/>
              </a:ext>
            </a:extLst>
          </p:cNvPr>
          <p:cNvSpPr txBox="1"/>
          <p:nvPr/>
        </p:nvSpPr>
        <p:spPr>
          <a:xfrm>
            <a:off x="7572789" y="4941748"/>
            <a:ext cx="3135795" cy="369332"/>
          </a:xfrm>
          <a:prstGeom prst="rect">
            <a:avLst/>
          </a:prstGeom>
          <a:noFill/>
        </p:spPr>
        <p:txBody>
          <a:bodyPr wrap="square">
            <a:spAutoFit/>
          </a:bodyPr>
          <a:lstStyle/>
          <a:p>
            <a:r>
              <a:rPr lang="en-US" dirty="0"/>
              <a:t>Multisets / </a:t>
            </a:r>
            <a:r>
              <a:rPr lang="en-US" dirty="0" err="1"/>
              <a:t>Multichoosing</a:t>
            </a:r>
            <a:endParaRPr lang="en-US"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18D7916-3FC7-BAF8-BE14-0434E0CFB6FB}"/>
                  </a:ext>
                </a:extLst>
              </p:cNvPr>
              <p:cNvSpPr/>
              <p:nvPr/>
            </p:nvSpPr>
            <p:spPr>
              <a:xfrm>
                <a:off x="2098188" y="3536704"/>
                <a:ext cx="6443384" cy="797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oMath>
                </a14:m>
                <a:r>
                  <a:rPr lang="en-US" sz="2400" dirty="0"/>
                  <a:t> Number of things to choose from</a:t>
                </a:r>
              </a:p>
              <a:p>
                <a14:m>
                  <m:oMath xmlns:m="http://schemas.openxmlformats.org/officeDocument/2006/math">
                    <m:r>
                      <a:rPr lang="en-US" sz="2400" b="0" i="1" smtClean="0">
                        <a:latin typeface="Cambria Math" panose="02040503050406030204" pitchFamily="18" charset="0"/>
                      </a:rPr>
                      <m:t>𝑟</m:t>
                    </m:r>
                    <m:r>
                      <a:rPr lang="en-US" sz="2400" b="0" i="1" smtClean="0">
                        <a:latin typeface="Cambria Math" panose="02040503050406030204" pitchFamily="18" charset="0"/>
                      </a:rPr>
                      <m:t>:</m:t>
                    </m:r>
                  </m:oMath>
                </a14:m>
                <a:r>
                  <a:rPr lang="en-US" sz="2400" dirty="0"/>
                  <a:t> How many things to choose</a:t>
                </a:r>
              </a:p>
            </p:txBody>
          </p:sp>
        </mc:Choice>
        <mc:Fallback xmlns="">
          <p:sp>
            <p:nvSpPr>
              <p:cNvPr id="12" name="Rectangle 11">
                <a:extLst>
                  <a:ext uri="{FF2B5EF4-FFF2-40B4-BE49-F238E27FC236}">
                    <a16:creationId xmlns:a16="http://schemas.microsoft.com/office/drawing/2014/main" id="{E18D7916-3FC7-BAF8-BE14-0434E0CFB6FB}"/>
                  </a:ext>
                </a:extLst>
              </p:cNvPr>
              <p:cNvSpPr>
                <a:spLocks noRot="1" noChangeAspect="1" noMove="1" noResize="1" noEditPoints="1" noAdjustHandles="1" noChangeArrowheads="1" noChangeShapeType="1" noTextEdit="1"/>
              </p:cNvSpPr>
              <p:nvPr/>
            </p:nvSpPr>
            <p:spPr>
              <a:xfrm>
                <a:off x="2098188" y="3536704"/>
                <a:ext cx="6443384" cy="797913"/>
              </a:xfrm>
              <a:prstGeom prst="rect">
                <a:avLst/>
              </a:prstGeom>
              <a:blipFill>
                <a:blip r:embed="rId6"/>
                <a:stretch>
                  <a:fillRect t="-4615" b="-16923"/>
                </a:stretch>
              </a:blipFill>
            </p:spPr>
            <p:txBody>
              <a:bodyPr/>
              <a:lstStyle/>
              <a:p>
                <a:r>
                  <a:rPr lang="en-US">
                    <a:noFill/>
                  </a:rPr>
                  <a:t> </a:t>
                </a:r>
              </a:p>
            </p:txBody>
          </p:sp>
        </mc:Fallback>
      </mc:AlternateContent>
    </p:spTree>
    <p:extLst>
      <p:ext uri="{BB962C8B-B14F-4D97-AF65-F5344CB8AC3E}">
        <p14:creationId xmlns:p14="http://schemas.microsoft.com/office/powerpoint/2010/main" val="38210454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5EA66-3D25-5EBE-65AF-82B03C90D99C}"/>
              </a:ext>
            </a:extLst>
          </p:cNvPr>
          <p:cNvSpPr>
            <a:spLocks noGrp="1"/>
          </p:cNvSpPr>
          <p:nvPr>
            <p:ph type="title"/>
          </p:nvPr>
        </p:nvSpPr>
        <p:spPr/>
        <p:txBody>
          <a:bodyPr/>
          <a:lstStyle/>
          <a:p>
            <a:r>
              <a:rPr lang="en-US" dirty="0">
                <a:effectLst/>
                <a:latin typeface="Helvetica" pitchFamily="2" charset="0"/>
              </a:rPr>
              <a:t>Assignment problems: Balls in bins</a:t>
            </a:r>
            <a:br>
              <a:rPr lang="en-US" dirty="0">
                <a:effectLst/>
                <a:latin typeface="Helvetica" pitchFamily="2" charset="0"/>
              </a:rPr>
            </a:br>
            <a:endParaRPr lang="en-US" dirty="0"/>
          </a:p>
        </p:txBody>
      </p:sp>
      <p:sp>
        <p:nvSpPr>
          <p:cNvPr id="3" name="Content Placeholder 2">
            <a:extLst>
              <a:ext uri="{FF2B5EF4-FFF2-40B4-BE49-F238E27FC236}">
                <a16:creationId xmlns:a16="http://schemas.microsoft.com/office/drawing/2014/main" id="{71E5A2FA-0DC4-9E05-6BF5-64A64B6A2763}"/>
              </a:ext>
            </a:extLst>
          </p:cNvPr>
          <p:cNvSpPr>
            <a:spLocks noGrp="1"/>
          </p:cNvSpPr>
          <p:nvPr>
            <p:ph idx="1"/>
          </p:nvPr>
        </p:nvSpPr>
        <p:spPr>
          <a:xfrm>
            <a:off x="221673" y="1550203"/>
            <a:ext cx="4460913" cy="1159946"/>
          </a:xfrm>
        </p:spPr>
        <p:txBody>
          <a:bodyPr>
            <a:normAutofit fontScale="85000" lnSpcReduction="10000"/>
          </a:bodyPr>
          <a:lstStyle/>
          <a:p>
            <a:r>
              <a:rPr lang="en-US" dirty="0">
                <a:effectLst/>
                <a:latin typeface="Helvetica" pitchFamily="2" charset="0"/>
              </a:rPr>
              <a:t>abstractly by asking about the number of ways to place n balls into m different bins.</a:t>
            </a:r>
          </a:p>
          <a:p>
            <a:endParaRPr lang="en-US" dirty="0"/>
          </a:p>
        </p:txBody>
      </p:sp>
      <p:pic>
        <p:nvPicPr>
          <p:cNvPr id="4" name="Picture 3">
            <a:extLst>
              <a:ext uri="{FF2B5EF4-FFF2-40B4-BE49-F238E27FC236}">
                <a16:creationId xmlns:a16="http://schemas.microsoft.com/office/drawing/2014/main" id="{41F2B571-A6A8-B091-8307-DB882473AE9B}"/>
              </a:ext>
            </a:extLst>
          </p:cNvPr>
          <p:cNvPicPr>
            <a:picLocks noChangeAspect="1"/>
          </p:cNvPicPr>
          <p:nvPr/>
        </p:nvPicPr>
        <p:blipFill>
          <a:blip r:embed="rId2"/>
          <a:stretch>
            <a:fillRect/>
          </a:stretch>
        </p:blipFill>
        <p:spPr>
          <a:xfrm>
            <a:off x="221673" y="2866181"/>
            <a:ext cx="7772400" cy="3880983"/>
          </a:xfrm>
          <a:prstGeom prst="rect">
            <a:avLst/>
          </a:prstGeom>
        </p:spPr>
      </p:pic>
      <p:grpSp>
        <p:nvGrpSpPr>
          <p:cNvPr id="5" name="Group 4">
            <a:extLst>
              <a:ext uri="{FF2B5EF4-FFF2-40B4-BE49-F238E27FC236}">
                <a16:creationId xmlns:a16="http://schemas.microsoft.com/office/drawing/2014/main" id="{4ACE3715-504E-5627-B2FE-98F78EC60ADE}"/>
              </a:ext>
            </a:extLst>
          </p:cNvPr>
          <p:cNvGrpSpPr/>
          <p:nvPr/>
        </p:nvGrpSpPr>
        <p:grpSpPr>
          <a:xfrm>
            <a:off x="8491876" y="5156241"/>
            <a:ext cx="3310640" cy="1492049"/>
            <a:chOff x="718924" y="2110060"/>
            <a:chExt cx="3045496" cy="2907156"/>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22C96CE-07B8-EE50-1638-4334FA916985}"/>
                    </a:ext>
                  </a:extLst>
                </p:cNvPr>
                <p:cNvSpPr/>
                <p:nvPr/>
              </p:nvSpPr>
              <p:spPr>
                <a:xfrm>
                  <a:off x="744383" y="2653632"/>
                  <a:ext cx="3020037" cy="236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 </m:t>
                            </m:r>
                          </m:den>
                        </m:f>
                      </m:oMath>
                    </m:oMathPara>
                  </a14:m>
                  <a:endParaRPr lang="en-US" sz="2400" dirty="0"/>
                </a:p>
              </p:txBody>
            </p:sp>
          </mc:Choice>
          <mc:Fallback xmlns="">
            <p:sp>
              <p:nvSpPr>
                <p:cNvPr id="5" name="Rectangle 4">
                  <a:extLst>
                    <a:ext uri="{FF2B5EF4-FFF2-40B4-BE49-F238E27FC236}">
                      <a16:creationId xmlns:a16="http://schemas.microsoft.com/office/drawing/2014/main" id="{11375655-82C9-876B-5B95-D9613F0031CA}"/>
                    </a:ext>
                  </a:extLst>
                </p:cNvPr>
                <p:cNvSpPr>
                  <a:spLocks noRot="1" noChangeAspect="1" noMove="1" noResize="1" noEditPoints="1" noAdjustHandles="1" noChangeArrowheads="1" noChangeShapeType="1" noTextEdit="1"/>
                </p:cNvSpPr>
                <p:nvPr/>
              </p:nvSpPr>
              <p:spPr>
                <a:xfrm>
                  <a:off x="744383" y="2653632"/>
                  <a:ext cx="3020037" cy="2363584"/>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4EE9AC73-6297-36FB-BCE1-02222C6E2F9F}"/>
                </a:ext>
              </a:extLst>
            </p:cNvPr>
            <p:cNvSpPr txBox="1"/>
            <p:nvPr/>
          </p:nvSpPr>
          <p:spPr>
            <a:xfrm>
              <a:off x="718924" y="2110060"/>
              <a:ext cx="1736372" cy="369331"/>
            </a:xfrm>
            <a:prstGeom prst="rect">
              <a:avLst/>
            </a:prstGeom>
            <a:noFill/>
          </p:spPr>
          <p:txBody>
            <a:bodyPr wrap="none" rtlCol="0">
              <a:spAutoFit/>
            </a:bodyPr>
            <a:lstStyle/>
            <a:p>
              <a:r>
                <a:rPr lang="en-US" dirty="0"/>
                <a:t>Order matters</a:t>
              </a:r>
            </a:p>
          </p:txBody>
        </p:sp>
      </p:gr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0CEEA56-6217-330A-E5A4-ED961525A2D7}"/>
                  </a:ext>
                </a:extLst>
              </p:cNvPr>
              <p:cNvSpPr/>
              <p:nvPr/>
            </p:nvSpPr>
            <p:spPr>
              <a:xfrm>
                <a:off x="4889383" y="999624"/>
                <a:ext cx="7260336" cy="1866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en-US" b="0" i="1" smtClean="0">
                        <a:latin typeface="Cambria Math" panose="02040503050406030204" pitchFamily="18" charset="0"/>
                      </a:rPr>
                      <m:t>𝑛</m:t>
                    </m:r>
                  </m:oMath>
                </a14:m>
                <a:r>
                  <a:rPr lang="en-US" i="1" dirty="0">
                    <a:latin typeface="Cambria Math" panose="02040503050406030204" pitchFamily="18" charset="0"/>
                  </a:rPr>
                  <a:t> </a:t>
                </a:r>
                <a:r>
                  <a:rPr lang="en-US" dirty="0">
                    <a:latin typeface="Cambria Math" panose="02040503050406030204" pitchFamily="18" charset="0"/>
                  </a:rPr>
                  <a:t>= number of items to select</a:t>
                </a:r>
              </a:p>
              <a:p>
                <a14:m>
                  <m:oMath xmlns:m="http://schemas.openxmlformats.org/officeDocument/2006/math">
                    <m:r>
                      <a:rPr lang="en-US" b="0" i="1" smtClean="0">
                        <a:latin typeface="Cambria Math" panose="02040503050406030204" pitchFamily="18" charset="0"/>
                      </a:rPr>
                      <m:t>𝑚</m:t>
                    </m:r>
                  </m:oMath>
                </a14:m>
                <a:r>
                  <a:rPr lang="en-US" i="1" dirty="0">
                    <a:latin typeface="Cambria Math" panose="02040503050406030204" pitchFamily="18" charset="0"/>
                  </a:rPr>
                  <a:t> </a:t>
                </a:r>
                <a:r>
                  <a:rPr lang="en-US" dirty="0">
                    <a:latin typeface="Cambria Math" panose="02040503050406030204" pitchFamily="18" charset="0"/>
                  </a:rPr>
                  <a:t>= number of varieties</a:t>
                </a:r>
              </a:p>
              <a:p>
                <a:endParaRPr lang="en-US"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 −1</m:t>
                              </m:r>
                            </m:num>
                            <m:den>
                              <m:r>
                                <a:rPr lang="en-US" b="0" i="1" smtClean="0">
                                  <a:latin typeface="Cambria Math" panose="02040503050406030204" pitchFamily="18" charset="0"/>
                                </a:rPr>
                                <m:t>𝑚</m:t>
                              </m:r>
                              <m:r>
                                <a:rPr lang="en-US" b="0" i="1" smtClean="0">
                                  <a:latin typeface="Cambria Math" panose="02040503050406030204" pitchFamily="18" charset="0"/>
                                </a:rPr>
                                <m:t>−1</m:t>
                              </m:r>
                            </m:den>
                          </m:f>
                        </m:e>
                      </m:d>
                      <m:r>
                        <a:rPr lang="en-US" b="0" i="0"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−1</m:t>
                              </m:r>
                            </m:e>
                          </m:d>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−1 −</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−1</m:t>
                                  </m:r>
                                </m:e>
                              </m:d>
                            </m:e>
                          </m:d>
                          <m:r>
                            <a:rPr lang="en-US" b="0" i="1" smtClean="0">
                              <a:latin typeface="Cambria Math" panose="02040503050406030204" pitchFamily="18" charset="0"/>
                            </a:rPr>
                            <m:t>!</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−1</m:t>
                              </m:r>
                            </m:e>
                          </m:d>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den>
                      </m:f>
                    </m:oMath>
                  </m:oMathPara>
                </a14:m>
                <a:endParaRPr lang="en-US" dirty="0"/>
              </a:p>
            </p:txBody>
          </p:sp>
        </mc:Choice>
        <mc:Fallback xmlns="">
          <p:sp>
            <p:nvSpPr>
              <p:cNvPr id="11" name="Rectangle 10">
                <a:extLst>
                  <a:ext uri="{FF2B5EF4-FFF2-40B4-BE49-F238E27FC236}">
                    <a16:creationId xmlns:a16="http://schemas.microsoft.com/office/drawing/2014/main" id="{A0CEEA56-6217-330A-E5A4-ED961525A2D7}"/>
                  </a:ext>
                </a:extLst>
              </p:cNvPr>
              <p:cNvSpPr>
                <a:spLocks noRot="1" noChangeAspect="1" noMove="1" noResize="1" noEditPoints="1" noAdjustHandles="1" noChangeArrowheads="1" noChangeShapeType="1" noTextEdit="1"/>
              </p:cNvSpPr>
              <p:nvPr/>
            </p:nvSpPr>
            <p:spPr>
              <a:xfrm>
                <a:off x="4889383" y="999624"/>
                <a:ext cx="7260336" cy="186655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76046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385EF-7023-4E9D-CB5B-C4AD11D1A1AC}"/>
              </a:ext>
            </a:extLst>
          </p:cNvPr>
          <p:cNvSpPr>
            <a:spLocks noGrp="1"/>
          </p:cNvSpPr>
          <p:nvPr>
            <p:ph type="title"/>
          </p:nvPr>
        </p:nvSpPr>
        <p:spPr>
          <a:xfrm>
            <a:off x="838200" y="365125"/>
            <a:ext cx="8118513" cy="1325563"/>
          </a:xfrm>
        </p:spPr>
        <p:txBody>
          <a:bodyPr>
            <a:normAutofit/>
          </a:bodyPr>
          <a:lstStyle/>
          <a:p>
            <a:r>
              <a:rPr lang="en-US" dirty="0">
                <a:effectLst/>
                <a:latin typeface="Helvetica" pitchFamily="2" charset="0"/>
              </a:rPr>
              <a:t>Balls in bins: </a:t>
            </a:r>
            <a:r>
              <a:rPr lang="en-US" u="sng" dirty="0">
                <a:effectLst/>
                <a:latin typeface="Helvetica" pitchFamily="2" charset="0"/>
              </a:rPr>
              <a:t>No restrictions </a:t>
            </a:r>
            <a:r>
              <a:rPr lang="en-US" dirty="0">
                <a:effectLst/>
                <a:latin typeface="Helvetica" pitchFamily="2" charset="0"/>
              </a:rPr>
              <a:t>on the number of balls per bin.</a:t>
            </a:r>
            <a:endParaRPr lang="en-US" dirty="0"/>
          </a:p>
        </p:txBody>
      </p:sp>
      <p:sp>
        <p:nvSpPr>
          <p:cNvPr id="3" name="Content Placeholder 2">
            <a:extLst>
              <a:ext uri="{FF2B5EF4-FFF2-40B4-BE49-F238E27FC236}">
                <a16:creationId xmlns:a16="http://schemas.microsoft.com/office/drawing/2014/main" id="{4426CC86-FA98-DCFA-BDD3-309FC295ED60}"/>
              </a:ext>
            </a:extLst>
          </p:cNvPr>
          <p:cNvSpPr>
            <a:spLocks noGrp="1"/>
          </p:cNvSpPr>
          <p:nvPr>
            <p:ph idx="1"/>
          </p:nvPr>
        </p:nvSpPr>
        <p:spPr>
          <a:xfrm>
            <a:off x="838200" y="1825625"/>
            <a:ext cx="10515600" cy="2911475"/>
          </a:xfrm>
        </p:spPr>
        <p:txBody>
          <a:bodyPr>
            <a:normAutofit fontScale="85000" lnSpcReduction="10000"/>
          </a:bodyPr>
          <a:lstStyle/>
          <a:p>
            <a:r>
              <a:rPr lang="en-US" dirty="0">
                <a:effectLst/>
                <a:latin typeface="Helvetica" pitchFamily="2" charset="0"/>
              </a:rPr>
              <a:t>The picture below shows a placement of </a:t>
            </a:r>
            <a:r>
              <a:rPr lang="en-US" dirty="0">
                <a:solidFill>
                  <a:schemeClr val="accent6">
                    <a:lumMod val="60000"/>
                    <a:lumOff val="40000"/>
                  </a:schemeClr>
                </a:solidFill>
                <a:effectLst/>
                <a:latin typeface="Helvetica" pitchFamily="2" charset="0"/>
              </a:rPr>
              <a:t>7 indistinguishable balls into bins</a:t>
            </a:r>
            <a:r>
              <a:rPr lang="en-US" dirty="0">
                <a:effectLst/>
                <a:latin typeface="Helvetica" pitchFamily="2" charset="0"/>
              </a:rPr>
              <a:t>. </a:t>
            </a:r>
          </a:p>
          <a:p>
            <a:r>
              <a:rPr lang="en-US" dirty="0">
                <a:effectLst/>
                <a:latin typeface="Helvetica" pitchFamily="2" charset="0"/>
              </a:rPr>
              <a:t>The only thing that makes one placement different from another is the number of balls in each bin. </a:t>
            </a:r>
          </a:p>
          <a:p>
            <a:r>
              <a:rPr lang="en-US" dirty="0">
                <a:effectLst/>
                <a:latin typeface="Helvetica" pitchFamily="2" charset="0"/>
              </a:rPr>
              <a:t>A placement can therefore be represented </a:t>
            </a:r>
            <a:r>
              <a:rPr lang="en-US" dirty="0">
                <a:solidFill>
                  <a:schemeClr val="accent6">
                    <a:lumMod val="60000"/>
                    <a:lumOff val="40000"/>
                  </a:schemeClr>
                </a:solidFill>
                <a:effectLst/>
                <a:latin typeface="Helvetica" pitchFamily="2" charset="0"/>
              </a:rPr>
              <a:t>as a multi-set</a:t>
            </a:r>
            <a:r>
              <a:rPr lang="en-US" dirty="0">
                <a:effectLst/>
                <a:latin typeface="Helvetica" pitchFamily="2" charset="0"/>
              </a:rPr>
              <a:t>. </a:t>
            </a:r>
          </a:p>
          <a:p>
            <a:pPr lvl="1"/>
            <a:r>
              <a:rPr lang="en-US" dirty="0">
                <a:effectLst/>
                <a:latin typeface="Helvetica" pitchFamily="2" charset="0"/>
              </a:rPr>
              <a:t>For example, the placement shown below can be expressed as {1, 1, 1, 2, 2, 2, 4}. </a:t>
            </a:r>
          </a:p>
          <a:p>
            <a:r>
              <a:rPr lang="en-US" dirty="0">
                <a:effectLst/>
                <a:latin typeface="Helvetica" pitchFamily="2" charset="0"/>
              </a:rPr>
              <a:t>The </a:t>
            </a:r>
            <a:r>
              <a:rPr lang="en-US" dirty="0">
                <a:solidFill>
                  <a:schemeClr val="accent4"/>
                </a:solidFill>
                <a:effectLst/>
                <a:latin typeface="Helvetica" pitchFamily="2" charset="0"/>
              </a:rPr>
              <a:t>order</a:t>
            </a:r>
            <a:r>
              <a:rPr lang="en-US" dirty="0">
                <a:effectLst/>
                <a:latin typeface="Helvetica" pitchFamily="2" charset="0"/>
              </a:rPr>
              <a:t> of the numbers in the multi-set is </a:t>
            </a:r>
            <a:r>
              <a:rPr lang="en-US" dirty="0">
                <a:solidFill>
                  <a:schemeClr val="accent4"/>
                </a:solidFill>
                <a:effectLst/>
                <a:latin typeface="Helvetica" pitchFamily="2" charset="0"/>
              </a:rPr>
              <a:t>not important</a:t>
            </a:r>
            <a:r>
              <a:rPr lang="en-US" dirty="0">
                <a:effectLst/>
                <a:latin typeface="Helvetica" pitchFamily="2" charset="0"/>
              </a:rPr>
              <a:t> because the only factor that makes one multi-set different from another is the number of 1's, 2's, 3's, and 4's.</a:t>
            </a:r>
          </a:p>
        </p:txBody>
      </p:sp>
      <p:pic>
        <p:nvPicPr>
          <p:cNvPr id="4" name="Picture 3">
            <a:extLst>
              <a:ext uri="{FF2B5EF4-FFF2-40B4-BE49-F238E27FC236}">
                <a16:creationId xmlns:a16="http://schemas.microsoft.com/office/drawing/2014/main" id="{3E919212-AEBE-FB0A-B519-6D912F90E088}"/>
              </a:ext>
            </a:extLst>
          </p:cNvPr>
          <p:cNvPicPr>
            <a:picLocks noChangeAspect="1"/>
          </p:cNvPicPr>
          <p:nvPr/>
        </p:nvPicPr>
        <p:blipFill>
          <a:blip r:embed="rId2"/>
          <a:stretch>
            <a:fillRect/>
          </a:stretch>
        </p:blipFill>
        <p:spPr>
          <a:xfrm>
            <a:off x="7188200" y="4737100"/>
            <a:ext cx="5003800" cy="2120900"/>
          </a:xfrm>
          <a:prstGeom prst="rect">
            <a:avLst/>
          </a:prstGeom>
        </p:spPr>
      </p:pic>
      <p:sp>
        <p:nvSpPr>
          <p:cNvPr id="6" name="TextBox 5">
            <a:extLst>
              <a:ext uri="{FF2B5EF4-FFF2-40B4-BE49-F238E27FC236}">
                <a16:creationId xmlns:a16="http://schemas.microsoft.com/office/drawing/2014/main" id="{CC53A301-D367-3947-7EA6-2C4D64068546}"/>
              </a:ext>
            </a:extLst>
          </p:cNvPr>
          <p:cNvSpPr txBox="1"/>
          <p:nvPr/>
        </p:nvSpPr>
        <p:spPr>
          <a:xfrm>
            <a:off x="332508" y="5151219"/>
            <a:ext cx="6580909" cy="369332"/>
          </a:xfrm>
          <a:prstGeom prst="rect">
            <a:avLst/>
          </a:prstGeom>
          <a:noFill/>
        </p:spPr>
        <p:txBody>
          <a:bodyPr wrap="square">
            <a:spAutoFit/>
          </a:bodyPr>
          <a:lstStyle/>
          <a:p>
            <a:r>
              <a:rPr lang="en-US" dirty="0">
                <a:effectLst/>
                <a:latin typeface="Helvetica" pitchFamily="2" charset="0"/>
              </a:rPr>
              <a:t>For n balls and m bins, the number of different placements is</a:t>
            </a:r>
          </a:p>
        </p:txBody>
      </p:sp>
      <p:pic>
        <p:nvPicPr>
          <p:cNvPr id="7" name="Picture 6">
            <a:extLst>
              <a:ext uri="{FF2B5EF4-FFF2-40B4-BE49-F238E27FC236}">
                <a16:creationId xmlns:a16="http://schemas.microsoft.com/office/drawing/2014/main" id="{5F5F568A-CBA2-A0AF-74C2-AC6A36777D6F}"/>
              </a:ext>
            </a:extLst>
          </p:cNvPr>
          <p:cNvPicPr>
            <a:picLocks noChangeAspect="1"/>
          </p:cNvPicPr>
          <p:nvPr/>
        </p:nvPicPr>
        <p:blipFill>
          <a:blip r:embed="rId3"/>
          <a:stretch>
            <a:fillRect/>
          </a:stretch>
        </p:blipFill>
        <p:spPr>
          <a:xfrm>
            <a:off x="5857009" y="5453587"/>
            <a:ext cx="1193800" cy="546100"/>
          </a:xfrm>
          <a:prstGeom prst="rect">
            <a:avLst/>
          </a:prstGeom>
        </p:spPr>
      </p:pic>
      <p:pic>
        <p:nvPicPr>
          <p:cNvPr id="8" name="Picture 7">
            <a:extLst>
              <a:ext uri="{FF2B5EF4-FFF2-40B4-BE49-F238E27FC236}">
                <a16:creationId xmlns:a16="http://schemas.microsoft.com/office/drawing/2014/main" id="{1DAC942D-AFF7-596A-91D9-B407FAB90BA8}"/>
              </a:ext>
            </a:extLst>
          </p:cNvPr>
          <p:cNvPicPr>
            <a:picLocks noChangeAspect="1"/>
          </p:cNvPicPr>
          <p:nvPr/>
        </p:nvPicPr>
        <p:blipFill>
          <a:blip r:embed="rId4"/>
          <a:stretch>
            <a:fillRect/>
          </a:stretch>
        </p:blipFill>
        <p:spPr>
          <a:xfrm>
            <a:off x="0" y="5624005"/>
            <a:ext cx="5611091" cy="1227426"/>
          </a:xfrm>
          <a:prstGeom prst="rect">
            <a:avLst/>
          </a:prstGeom>
        </p:spPr>
      </p:pic>
      <p:pic>
        <p:nvPicPr>
          <p:cNvPr id="5" name="Picture 4">
            <a:extLst>
              <a:ext uri="{FF2B5EF4-FFF2-40B4-BE49-F238E27FC236}">
                <a16:creationId xmlns:a16="http://schemas.microsoft.com/office/drawing/2014/main" id="{FDC06EC7-1D93-BFDA-3E65-E5D0E9187A45}"/>
              </a:ext>
            </a:extLst>
          </p:cNvPr>
          <p:cNvPicPr>
            <a:picLocks noChangeAspect="1"/>
          </p:cNvPicPr>
          <p:nvPr/>
        </p:nvPicPr>
        <p:blipFill>
          <a:blip r:embed="rId5"/>
          <a:stretch>
            <a:fillRect/>
          </a:stretch>
        </p:blipFill>
        <p:spPr>
          <a:xfrm>
            <a:off x="8806079" y="0"/>
            <a:ext cx="3385922" cy="1690688"/>
          </a:xfrm>
          <a:prstGeom prst="rect">
            <a:avLst/>
          </a:prstGeom>
        </p:spPr>
      </p:pic>
    </p:spTree>
    <p:extLst>
      <p:ext uri="{BB962C8B-B14F-4D97-AF65-F5344CB8AC3E}">
        <p14:creationId xmlns:p14="http://schemas.microsoft.com/office/powerpoint/2010/main" val="31900584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9DF95-D03A-0041-4B1D-D8B041C90BC4}"/>
              </a:ext>
            </a:extLst>
          </p:cNvPr>
          <p:cNvSpPr>
            <a:spLocks noGrp="1"/>
          </p:cNvSpPr>
          <p:nvPr>
            <p:ph type="title"/>
          </p:nvPr>
        </p:nvSpPr>
        <p:spPr>
          <a:xfrm>
            <a:off x="838200" y="365125"/>
            <a:ext cx="7295865" cy="1325563"/>
          </a:xfrm>
        </p:spPr>
        <p:txBody>
          <a:bodyPr>
            <a:normAutofit/>
          </a:bodyPr>
          <a:lstStyle/>
          <a:p>
            <a:r>
              <a:rPr lang="en-US" dirty="0">
                <a:effectLst/>
                <a:latin typeface="Helvetica" pitchFamily="2" charset="0"/>
              </a:rPr>
              <a:t>10.10.3: Balls in bins: At most one ball per bin.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5E166A-488A-2C48-6728-A1C06B612405}"/>
                  </a:ext>
                </a:extLst>
              </p:cNvPr>
              <p:cNvSpPr>
                <a:spLocks noGrp="1"/>
              </p:cNvSpPr>
              <p:nvPr>
                <p:ph idx="1"/>
              </p:nvPr>
            </p:nvSpPr>
            <p:spPr>
              <a:xfrm>
                <a:off x="838200" y="1825625"/>
                <a:ext cx="10515600" cy="2884920"/>
              </a:xfrm>
            </p:spPr>
            <p:txBody>
              <a:bodyPr>
                <a:normAutofit fontScale="85000" lnSpcReduction="20000"/>
              </a:bodyPr>
              <a:lstStyle/>
              <a:p>
                <a:r>
                  <a:rPr lang="en-US" dirty="0">
                    <a:effectLst/>
                    <a:latin typeface="Helvetica" pitchFamily="2" charset="0"/>
                  </a:rPr>
                  <a:t>The picture shows a placement of </a:t>
                </a:r>
                <a:r>
                  <a:rPr lang="en-US" dirty="0">
                    <a:solidFill>
                      <a:schemeClr val="accent6"/>
                    </a:solidFill>
                    <a:effectLst/>
                    <a:latin typeface="Helvetica" pitchFamily="2" charset="0"/>
                  </a:rPr>
                  <a:t>3 indistinguishable balls (n=3) into m distinguishable bins (m=5)</a:t>
                </a:r>
                <a:r>
                  <a:rPr lang="en-US" dirty="0">
                    <a:effectLst/>
                    <a:latin typeface="Helvetica" pitchFamily="2" charset="0"/>
                  </a:rPr>
                  <a:t> </a:t>
                </a:r>
                <a:r>
                  <a:rPr lang="en-US" dirty="0">
                    <a:solidFill>
                      <a:schemeClr val="accent4"/>
                    </a:solidFill>
                    <a:effectLst/>
                    <a:latin typeface="Helvetica" pitchFamily="2" charset="0"/>
                  </a:rPr>
                  <a:t>with at most one ball per bin. </a:t>
                </a:r>
              </a:p>
              <a:p>
                <a:r>
                  <a:rPr lang="en-US" dirty="0">
                    <a:effectLst/>
                    <a:latin typeface="Helvetica" pitchFamily="2" charset="0"/>
                  </a:rPr>
                  <a:t>Each </a:t>
                </a:r>
                <a:r>
                  <a:rPr lang="en-US" u="sng" dirty="0">
                    <a:effectLst/>
                    <a:latin typeface="Helvetica" pitchFamily="2" charset="0"/>
                  </a:rPr>
                  <a:t>bin has 1 or 0 balls</a:t>
                </a:r>
                <a:r>
                  <a:rPr lang="en-US" dirty="0">
                    <a:effectLst/>
                    <a:latin typeface="Helvetica" pitchFamily="2" charset="0"/>
                  </a:rPr>
                  <a:t>, so a placement can be </a:t>
                </a:r>
                <a:r>
                  <a:rPr lang="en-US" dirty="0" err="1">
                    <a:effectLst/>
                    <a:latin typeface="Helvetica" pitchFamily="2" charset="0"/>
                  </a:rPr>
                  <a:t>specifed</a:t>
                </a:r>
                <a:r>
                  <a:rPr lang="en-US" dirty="0">
                    <a:effectLst/>
                    <a:latin typeface="Helvetica" pitchFamily="2" charset="0"/>
                  </a:rPr>
                  <a:t> by indicating which subset of the bins gets a ball. </a:t>
                </a:r>
              </a:p>
              <a:p>
                <a:pPr lvl="1"/>
                <a:r>
                  <a:rPr lang="en-US" dirty="0">
                    <a:effectLst/>
                    <a:latin typeface="Helvetica" pitchFamily="2" charset="0"/>
                  </a:rPr>
                  <a:t>For example, the placement below can be expressed as {2, 4, 5}. Since the balls are all the same, the order of the bin numbers is not important. </a:t>
                </a:r>
              </a:p>
              <a:p>
                <a:r>
                  <a:rPr lang="en-US" dirty="0">
                    <a:effectLst/>
                    <a:latin typeface="Helvetica" pitchFamily="2" charset="0"/>
                  </a:rPr>
                  <a:t>The </a:t>
                </a:r>
                <a:r>
                  <a:rPr lang="en-US" b="1" dirty="0">
                    <a:solidFill>
                      <a:schemeClr val="accent1">
                        <a:lumMod val="60000"/>
                        <a:lumOff val="40000"/>
                      </a:schemeClr>
                    </a:solidFill>
                    <a:effectLst/>
                    <a:latin typeface="Helvetica" pitchFamily="2" charset="0"/>
                  </a:rPr>
                  <a:t>number of different placements </a:t>
                </a:r>
                <a:r>
                  <a:rPr lang="en-US" dirty="0">
                    <a:effectLst/>
                    <a:latin typeface="Helvetica" pitchFamily="2" charset="0"/>
                  </a:rPr>
                  <a:t>of n balls into m bins with at most one ball per bin is equal to the </a:t>
                </a:r>
                <a:r>
                  <a:rPr lang="en-US" dirty="0">
                    <a:solidFill>
                      <a:schemeClr val="accent1">
                        <a:lumMod val="60000"/>
                        <a:lumOff val="40000"/>
                      </a:schemeClr>
                    </a:solidFill>
                    <a:effectLst/>
                    <a:latin typeface="Helvetica" pitchFamily="2" charset="0"/>
                  </a:rPr>
                  <a:t>number of n-subsets </a:t>
                </a:r>
                <a:r>
                  <a:rPr lang="en-US" dirty="0">
                    <a:effectLst/>
                    <a:latin typeface="Helvetica" pitchFamily="2" charset="0"/>
                  </a:rPr>
                  <a:t>of the m bins which is </a:t>
                </a:r>
                <a14:m>
                  <m:oMath xmlns:m="http://schemas.openxmlformats.org/officeDocument/2006/math">
                    <m:d>
                      <m:dPr>
                        <m:ctrlPr>
                          <a:rPr lang="en-US" sz="2800" b="0" i="1" smtClean="0">
                            <a:latin typeface="Cambria Math" panose="02040503050406030204" pitchFamily="18" charset="0"/>
                          </a:rPr>
                        </m:ctrlPr>
                      </m:dPr>
                      <m:e>
                        <m:f>
                          <m:fPr>
                            <m:type m:val="noBar"/>
                            <m:ctrlPr>
                              <a:rPr lang="en-US" sz="2800" b="0" i="1" smtClean="0">
                                <a:latin typeface="Cambria Math" panose="02040503050406030204" pitchFamily="18" charset="0"/>
                              </a:rPr>
                            </m:ctrlPr>
                          </m:fPr>
                          <m:num>
                            <m:r>
                              <a:rPr lang="en-US" sz="2800" b="0" i="1" smtClean="0">
                                <a:latin typeface="Cambria Math" panose="02040503050406030204" pitchFamily="18" charset="0"/>
                              </a:rPr>
                              <m:t>𝑚</m:t>
                            </m:r>
                          </m:num>
                          <m:den>
                            <m:r>
                              <a:rPr lang="en-US" sz="2800" b="0" i="1" smtClean="0">
                                <a:latin typeface="Cambria Math" panose="02040503050406030204" pitchFamily="18" charset="0"/>
                              </a:rPr>
                              <m:t>𝑛</m:t>
                            </m:r>
                          </m:den>
                        </m:f>
                      </m:e>
                    </m:d>
                  </m:oMath>
                </a14:m>
                <a:r>
                  <a:rPr lang="en-US" dirty="0">
                    <a:effectLst/>
                    <a:latin typeface="Helvetica" pitchFamily="2" charset="0"/>
                  </a:rPr>
                  <a:t>.</a:t>
                </a:r>
              </a:p>
              <a:p>
                <a:endParaRPr lang="en-US" dirty="0"/>
              </a:p>
            </p:txBody>
          </p:sp>
        </mc:Choice>
        <mc:Fallback xmlns="">
          <p:sp>
            <p:nvSpPr>
              <p:cNvPr id="3" name="Content Placeholder 2">
                <a:extLst>
                  <a:ext uri="{FF2B5EF4-FFF2-40B4-BE49-F238E27FC236}">
                    <a16:creationId xmlns:a16="http://schemas.microsoft.com/office/drawing/2014/main" id="{E45E166A-488A-2C48-6728-A1C06B612405}"/>
                  </a:ext>
                </a:extLst>
              </p:cNvPr>
              <p:cNvSpPr>
                <a:spLocks noGrp="1" noRot="1" noChangeAspect="1" noMove="1" noResize="1" noEditPoints="1" noAdjustHandles="1" noChangeArrowheads="1" noChangeShapeType="1" noTextEdit="1"/>
              </p:cNvSpPr>
              <p:nvPr>
                <p:ph idx="1"/>
              </p:nvPr>
            </p:nvSpPr>
            <p:spPr>
              <a:xfrm>
                <a:off x="838200" y="1825625"/>
                <a:ext cx="10515600" cy="2884920"/>
              </a:xfrm>
              <a:blipFill>
                <a:blip r:embed="rId2"/>
                <a:stretch>
                  <a:fillRect l="-844" t="-480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518D387-88D5-5AEE-EF35-241A2709B782}"/>
              </a:ext>
            </a:extLst>
          </p:cNvPr>
          <p:cNvPicPr>
            <a:picLocks noChangeAspect="1"/>
          </p:cNvPicPr>
          <p:nvPr/>
        </p:nvPicPr>
        <p:blipFill>
          <a:blip r:embed="rId3"/>
          <a:stretch>
            <a:fillRect/>
          </a:stretch>
        </p:blipFill>
        <p:spPr>
          <a:xfrm>
            <a:off x="6096000" y="4845482"/>
            <a:ext cx="5803900" cy="1752600"/>
          </a:xfrm>
          <a:prstGeom prst="rect">
            <a:avLst/>
          </a:prstGeom>
        </p:spPr>
      </p:pic>
      <p:pic>
        <p:nvPicPr>
          <p:cNvPr id="5" name="Picture 4">
            <a:extLst>
              <a:ext uri="{FF2B5EF4-FFF2-40B4-BE49-F238E27FC236}">
                <a16:creationId xmlns:a16="http://schemas.microsoft.com/office/drawing/2014/main" id="{E61FCBC8-449B-5BC6-E033-1C955E71E3FC}"/>
              </a:ext>
            </a:extLst>
          </p:cNvPr>
          <p:cNvPicPr>
            <a:picLocks noChangeAspect="1"/>
          </p:cNvPicPr>
          <p:nvPr/>
        </p:nvPicPr>
        <p:blipFill>
          <a:blip r:embed="rId4"/>
          <a:stretch>
            <a:fillRect/>
          </a:stretch>
        </p:blipFill>
        <p:spPr>
          <a:xfrm>
            <a:off x="0" y="4613576"/>
            <a:ext cx="4494882" cy="2244424"/>
          </a:xfrm>
          <a:prstGeom prst="rect">
            <a:avLst/>
          </a:prstGeom>
        </p:spPr>
      </p:pic>
      <p:grpSp>
        <p:nvGrpSpPr>
          <p:cNvPr id="6" name="Group 5">
            <a:extLst>
              <a:ext uri="{FF2B5EF4-FFF2-40B4-BE49-F238E27FC236}">
                <a16:creationId xmlns:a16="http://schemas.microsoft.com/office/drawing/2014/main" id="{EB2D3D3B-DE71-A006-C1DE-BF64A478A822}"/>
              </a:ext>
            </a:extLst>
          </p:cNvPr>
          <p:cNvGrpSpPr/>
          <p:nvPr/>
        </p:nvGrpSpPr>
        <p:grpSpPr>
          <a:xfrm>
            <a:off x="8134065" y="-123638"/>
            <a:ext cx="3953853" cy="1814326"/>
            <a:chOff x="8210050" y="4978762"/>
            <a:chExt cx="3953853" cy="1814326"/>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4329899-762D-1BCD-97E8-4D8C7CAE5481}"/>
                    </a:ext>
                  </a:extLst>
                </p:cNvPr>
                <p:cNvSpPr/>
                <p:nvPr/>
              </p:nvSpPr>
              <p:spPr>
                <a:xfrm>
                  <a:off x="8288189" y="5337046"/>
                  <a:ext cx="3875714" cy="1456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type m:val="noBar"/>
                                <m:ctrlPr>
                                  <a:rPr lang="en-US" sz="2400" b="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𝑟</m:t>
                                </m:r>
                              </m:den>
                            </m:f>
                          </m:e>
                        </m:d>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m:t>
                            </m:r>
                          </m:num>
                          <m:den>
                            <m:r>
                              <a:rPr lang="en-US" sz="2400" b="0" i="1" smtClean="0">
                                <a:latin typeface="Cambria Math" panose="02040503050406030204" pitchFamily="18" charset="0"/>
                              </a:rPr>
                              <m:t>𝑟</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 </m:t>
                            </m:r>
                          </m:den>
                        </m:f>
                      </m:oMath>
                    </m:oMathPara>
                  </a14:m>
                  <a:endParaRPr lang="en-US" sz="2400" dirty="0"/>
                </a:p>
                <a:p>
                  <a:pPr algn="ctr"/>
                  <a:endParaRPr lang="en-US" sz="2400" dirty="0"/>
                </a:p>
                <a:p>
                  <a:pPr algn="ctr"/>
                  <a:r>
                    <a:rPr lang="en-US" sz="2400" dirty="0"/>
                    <a:t>"</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choose</m:t>
                      </m:r>
                      <m:r>
                        <a:rPr lang="en-US" sz="2400" b="0" i="1" smtClean="0">
                          <a:latin typeface="Cambria Math" panose="02040503050406030204" pitchFamily="18" charset="0"/>
                        </a:rPr>
                        <m:t> </m:t>
                      </m:r>
                      <m:r>
                        <a:rPr lang="en-US" sz="2400" b="0" i="1" smtClean="0">
                          <a:latin typeface="Cambria Math" panose="02040503050406030204" pitchFamily="18" charset="0"/>
                        </a:rPr>
                        <m:t>𝑟</m:t>
                      </m:r>
                      <m:r>
                        <a:rPr lang="en-US" sz="2400" b="0" i="1" smtClean="0">
                          <a:latin typeface="Cambria Math" panose="02040503050406030204" pitchFamily="18" charset="0"/>
                        </a:rPr>
                        <m:t>"</m:t>
                      </m:r>
                    </m:oMath>
                  </a14:m>
                  <a:endParaRPr lang="en-US" sz="2400" dirty="0"/>
                </a:p>
              </p:txBody>
            </p:sp>
          </mc:Choice>
          <mc:Fallback xmlns="">
            <p:sp>
              <p:nvSpPr>
                <p:cNvPr id="8" name="Rectangle 7">
                  <a:extLst>
                    <a:ext uri="{FF2B5EF4-FFF2-40B4-BE49-F238E27FC236}">
                      <a16:creationId xmlns:a16="http://schemas.microsoft.com/office/drawing/2014/main" id="{A520C437-4726-CAF8-B87A-825E905C9B34}"/>
                    </a:ext>
                  </a:extLst>
                </p:cNvPr>
                <p:cNvSpPr>
                  <a:spLocks noRot="1" noChangeAspect="1" noMove="1" noResize="1" noEditPoints="1" noAdjustHandles="1" noChangeArrowheads="1" noChangeShapeType="1" noTextEdit="1"/>
                </p:cNvSpPr>
                <p:nvPr/>
              </p:nvSpPr>
              <p:spPr>
                <a:xfrm>
                  <a:off x="8288189" y="5337046"/>
                  <a:ext cx="3875714" cy="1456042"/>
                </a:xfrm>
                <a:prstGeom prst="rect">
                  <a:avLst/>
                </a:prstGeom>
                <a:blipFill>
                  <a:blip r:embed="rId5"/>
                  <a:stretch>
                    <a:fillRect b="-1196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26C756F-BB26-6084-CCFD-BAD522FE8325}"/>
                </a:ext>
              </a:extLst>
            </p:cNvPr>
            <p:cNvSpPr txBox="1"/>
            <p:nvPr/>
          </p:nvSpPr>
          <p:spPr>
            <a:xfrm>
              <a:off x="8210050" y="4978762"/>
              <a:ext cx="2784737" cy="369332"/>
            </a:xfrm>
            <a:prstGeom prst="rect">
              <a:avLst/>
            </a:prstGeom>
            <a:noFill/>
          </p:spPr>
          <p:txBody>
            <a:bodyPr wrap="none" rtlCol="0">
              <a:spAutoFit/>
            </a:bodyPr>
            <a:lstStyle/>
            <a:p>
              <a:r>
                <a:rPr lang="en-US" dirty="0"/>
                <a:t>Order does not matter</a:t>
              </a:r>
            </a:p>
          </p:txBody>
        </p:sp>
      </p:grpSp>
    </p:spTree>
    <p:extLst>
      <p:ext uri="{BB962C8B-B14F-4D97-AF65-F5344CB8AC3E}">
        <p14:creationId xmlns:p14="http://schemas.microsoft.com/office/powerpoint/2010/main" val="6103799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90443-24C2-F7E7-2361-6494C2AF5F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24FF01-D912-08ED-3046-89292738E360}"/>
              </a:ext>
            </a:extLst>
          </p:cNvPr>
          <p:cNvSpPr>
            <a:spLocks noGrp="1"/>
          </p:cNvSpPr>
          <p:nvPr>
            <p:ph idx="1"/>
          </p:nvPr>
        </p:nvSpPr>
        <p:spPr>
          <a:xfrm>
            <a:off x="838200" y="1933391"/>
            <a:ext cx="10515600" cy="3819305"/>
          </a:xfrm>
        </p:spPr>
        <p:txBody>
          <a:bodyPr>
            <a:normAutofit fontScale="77500" lnSpcReduction="20000"/>
          </a:bodyPr>
          <a:lstStyle/>
          <a:p>
            <a:r>
              <a:rPr lang="en-US" dirty="0">
                <a:effectLst/>
                <a:latin typeface="Helvetica" pitchFamily="2" charset="0"/>
              </a:rPr>
              <a:t>The picture below shows a placement of </a:t>
            </a:r>
            <a:r>
              <a:rPr lang="en-US" dirty="0">
                <a:solidFill>
                  <a:schemeClr val="accent6">
                    <a:lumMod val="60000"/>
                    <a:lumOff val="40000"/>
                  </a:schemeClr>
                </a:solidFill>
                <a:effectLst/>
                <a:latin typeface="Helvetica" pitchFamily="2" charset="0"/>
              </a:rPr>
              <a:t>3 distinguishable balls (n=3) into m distinguishable bins (m=5) with at most one ball per bin</a:t>
            </a:r>
            <a:r>
              <a:rPr lang="en-US" dirty="0">
                <a:effectLst/>
                <a:latin typeface="Helvetica" pitchFamily="2" charset="0"/>
              </a:rPr>
              <a:t>. </a:t>
            </a:r>
          </a:p>
          <a:p>
            <a:r>
              <a:rPr lang="en-US" dirty="0">
                <a:effectLst/>
                <a:latin typeface="Helvetica" pitchFamily="2" charset="0"/>
              </a:rPr>
              <a:t>The placement can be specified by the </a:t>
            </a:r>
            <a:r>
              <a:rPr lang="en-US" dirty="0">
                <a:solidFill>
                  <a:schemeClr val="accent6">
                    <a:lumMod val="60000"/>
                    <a:lumOff val="40000"/>
                  </a:schemeClr>
                </a:solidFill>
                <a:effectLst/>
                <a:latin typeface="Helvetica" pitchFamily="2" charset="0"/>
              </a:rPr>
              <a:t>sequence (4, 5, 2) which is a 3-permutation from the set {1, 2, 3, 4, 5}</a:t>
            </a:r>
            <a:r>
              <a:rPr lang="en-US" dirty="0">
                <a:effectLst/>
                <a:latin typeface="Helvetica" pitchFamily="2" charset="0"/>
              </a:rPr>
              <a:t>. </a:t>
            </a:r>
          </a:p>
          <a:p>
            <a:r>
              <a:rPr lang="en-US" dirty="0">
                <a:effectLst/>
                <a:latin typeface="Helvetica" pitchFamily="2" charset="0"/>
              </a:rPr>
              <a:t>The first number is the bin in which </a:t>
            </a:r>
            <a:r>
              <a:rPr lang="en-US" dirty="0">
                <a:solidFill>
                  <a:schemeClr val="accent4">
                    <a:lumMod val="60000"/>
                    <a:lumOff val="40000"/>
                  </a:schemeClr>
                </a:solidFill>
                <a:effectLst/>
                <a:latin typeface="Helvetica" pitchFamily="2" charset="0"/>
              </a:rPr>
              <a:t>ball 1 is placed, the second number is the bin in which ball 2 is placed and the third number is the bin in which ball 3 is placed</a:t>
            </a:r>
            <a:r>
              <a:rPr lang="en-US" dirty="0">
                <a:effectLst/>
                <a:latin typeface="Helvetica" pitchFamily="2" charset="0"/>
              </a:rPr>
              <a:t>. </a:t>
            </a:r>
          </a:p>
          <a:p>
            <a:pPr lvl="1"/>
            <a:r>
              <a:rPr lang="en-US" dirty="0">
                <a:effectLst/>
                <a:latin typeface="Helvetica" pitchFamily="2" charset="0"/>
              </a:rPr>
              <a:t>Bin numbers can not be </a:t>
            </a:r>
            <a:r>
              <a:rPr lang="en-US" dirty="0">
                <a:solidFill>
                  <a:schemeClr val="accent2">
                    <a:lumMod val="60000"/>
                    <a:lumOff val="40000"/>
                  </a:schemeClr>
                </a:solidFill>
                <a:effectLst/>
                <a:latin typeface="Helvetica" pitchFamily="2" charset="0"/>
              </a:rPr>
              <a:t>repeated</a:t>
            </a:r>
            <a:r>
              <a:rPr lang="en-US" dirty="0">
                <a:effectLst/>
                <a:latin typeface="Helvetica" pitchFamily="2" charset="0"/>
              </a:rPr>
              <a:t> because at most one ball can be placed in each bin.</a:t>
            </a:r>
          </a:p>
          <a:p>
            <a:pPr lvl="1"/>
            <a:r>
              <a:rPr lang="en-US" dirty="0">
                <a:effectLst/>
                <a:latin typeface="Helvetica" pitchFamily="2" charset="0"/>
              </a:rPr>
              <a:t>To count the number of ways to place the n balls, imagine placing the balls in </a:t>
            </a:r>
            <a:r>
              <a:rPr lang="en-US" dirty="0">
                <a:solidFill>
                  <a:schemeClr val="accent2">
                    <a:lumMod val="60000"/>
                    <a:lumOff val="40000"/>
                  </a:schemeClr>
                </a:solidFill>
                <a:effectLst/>
                <a:latin typeface="Helvetica" pitchFamily="2" charset="0"/>
              </a:rPr>
              <a:t>order</a:t>
            </a:r>
            <a:r>
              <a:rPr lang="en-US" dirty="0">
                <a:effectLst/>
                <a:latin typeface="Helvetica" pitchFamily="2" charset="0"/>
              </a:rPr>
              <a:t>. </a:t>
            </a:r>
          </a:p>
          <a:p>
            <a:pPr lvl="1"/>
            <a:r>
              <a:rPr lang="en-US" dirty="0">
                <a:effectLst/>
                <a:latin typeface="Helvetica" pitchFamily="2" charset="0"/>
              </a:rPr>
              <a:t>There are </a:t>
            </a:r>
            <a:r>
              <a:rPr lang="en-US" dirty="0">
                <a:solidFill>
                  <a:schemeClr val="accent2">
                    <a:lumMod val="60000"/>
                    <a:lumOff val="40000"/>
                  </a:schemeClr>
                </a:solidFill>
                <a:effectLst/>
                <a:latin typeface="Helvetica" pitchFamily="2" charset="0"/>
              </a:rPr>
              <a:t>m choices</a:t>
            </a:r>
            <a:r>
              <a:rPr lang="en-US" dirty="0">
                <a:effectLst/>
                <a:latin typeface="Helvetica" pitchFamily="2" charset="0"/>
              </a:rPr>
              <a:t> of bins in which to place the </a:t>
            </a:r>
            <a:r>
              <a:rPr lang="en-US" dirty="0" err="1">
                <a:effectLst/>
                <a:latin typeface="Helvetica" pitchFamily="2" charset="0"/>
              </a:rPr>
              <a:t>frrst</a:t>
            </a:r>
            <a:r>
              <a:rPr lang="en-US" dirty="0">
                <a:effectLst/>
                <a:latin typeface="Helvetica" pitchFamily="2" charset="0"/>
              </a:rPr>
              <a:t> ball. </a:t>
            </a:r>
          </a:p>
          <a:p>
            <a:pPr lvl="1"/>
            <a:r>
              <a:rPr lang="en-US" dirty="0">
                <a:effectLst/>
                <a:latin typeface="Helvetica" pitchFamily="2" charset="0"/>
              </a:rPr>
              <a:t>Once the first ball has been placed, there are m-1 choices of bins in which to place the second ball, m-2 for the third, etc. </a:t>
            </a:r>
          </a:p>
          <a:p>
            <a:pPr lvl="1"/>
            <a:r>
              <a:rPr lang="en-US" dirty="0">
                <a:effectLst/>
                <a:latin typeface="Helvetica" pitchFamily="2" charset="0"/>
              </a:rPr>
              <a:t>The number of different placements is </a:t>
            </a:r>
            <a:r>
              <a:rPr lang="en-US" dirty="0">
                <a:solidFill>
                  <a:schemeClr val="accent2">
                    <a:lumMod val="60000"/>
                    <a:lumOff val="40000"/>
                  </a:schemeClr>
                </a:solidFill>
                <a:effectLst/>
                <a:latin typeface="Helvetica" pitchFamily="2" charset="0"/>
              </a:rPr>
              <a:t>m.(m-1).(m-2)…(m-n+1) = P(m, n).</a:t>
            </a:r>
          </a:p>
          <a:p>
            <a:endParaRPr lang="en-US" dirty="0"/>
          </a:p>
        </p:txBody>
      </p:sp>
      <p:pic>
        <p:nvPicPr>
          <p:cNvPr id="5" name="Picture 4">
            <a:extLst>
              <a:ext uri="{FF2B5EF4-FFF2-40B4-BE49-F238E27FC236}">
                <a16:creationId xmlns:a16="http://schemas.microsoft.com/office/drawing/2014/main" id="{F6D64BEC-B87A-054F-05A5-A229FAAA697A}"/>
              </a:ext>
            </a:extLst>
          </p:cNvPr>
          <p:cNvPicPr>
            <a:picLocks noChangeAspect="1"/>
          </p:cNvPicPr>
          <p:nvPr/>
        </p:nvPicPr>
        <p:blipFill>
          <a:blip r:embed="rId2"/>
          <a:stretch>
            <a:fillRect/>
          </a:stretch>
        </p:blipFill>
        <p:spPr>
          <a:xfrm>
            <a:off x="7454900" y="-3175"/>
            <a:ext cx="4737100" cy="1828800"/>
          </a:xfrm>
          <a:prstGeom prst="rect">
            <a:avLst/>
          </a:prstGeom>
        </p:spPr>
      </p:pic>
      <p:pic>
        <p:nvPicPr>
          <p:cNvPr id="4" name="Picture 3">
            <a:extLst>
              <a:ext uri="{FF2B5EF4-FFF2-40B4-BE49-F238E27FC236}">
                <a16:creationId xmlns:a16="http://schemas.microsoft.com/office/drawing/2014/main" id="{E9304588-EDC9-E7B2-BE56-D110DC281C08}"/>
              </a:ext>
            </a:extLst>
          </p:cNvPr>
          <p:cNvPicPr>
            <a:picLocks noChangeAspect="1"/>
          </p:cNvPicPr>
          <p:nvPr/>
        </p:nvPicPr>
        <p:blipFill>
          <a:blip r:embed="rId3"/>
          <a:stretch>
            <a:fillRect/>
          </a:stretch>
        </p:blipFill>
        <p:spPr>
          <a:xfrm>
            <a:off x="0" y="0"/>
            <a:ext cx="3569465" cy="1782337"/>
          </a:xfrm>
          <a:prstGeom prst="rect">
            <a:avLst/>
          </a:prstGeom>
        </p:spPr>
      </p:pic>
      <p:grpSp>
        <p:nvGrpSpPr>
          <p:cNvPr id="6" name="Group 5">
            <a:extLst>
              <a:ext uri="{FF2B5EF4-FFF2-40B4-BE49-F238E27FC236}">
                <a16:creationId xmlns:a16="http://schemas.microsoft.com/office/drawing/2014/main" id="{2A162115-7E23-1B26-F857-1BAD09781023}"/>
              </a:ext>
            </a:extLst>
          </p:cNvPr>
          <p:cNvGrpSpPr/>
          <p:nvPr/>
        </p:nvGrpSpPr>
        <p:grpSpPr>
          <a:xfrm>
            <a:off x="8881360" y="5365951"/>
            <a:ext cx="3310640" cy="1492049"/>
            <a:chOff x="718924" y="2110060"/>
            <a:chExt cx="3045496" cy="2907156"/>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4FBD295-E3E6-80BD-086C-66D6768BC0CC}"/>
                    </a:ext>
                  </a:extLst>
                </p:cNvPr>
                <p:cNvSpPr/>
                <p:nvPr/>
              </p:nvSpPr>
              <p:spPr>
                <a:xfrm>
                  <a:off x="744383" y="2653632"/>
                  <a:ext cx="3020037" cy="236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e>
                            </m:d>
                            <m:r>
                              <a:rPr lang="en-US" sz="2400" b="0" i="1" smtClean="0">
                                <a:latin typeface="Cambria Math" panose="02040503050406030204" pitchFamily="18" charset="0"/>
                              </a:rPr>
                              <m:t>! </m:t>
                            </m:r>
                          </m:den>
                        </m:f>
                      </m:oMath>
                    </m:oMathPara>
                  </a14:m>
                  <a:endParaRPr lang="en-US" sz="2400" dirty="0"/>
                </a:p>
              </p:txBody>
            </p:sp>
          </mc:Choice>
          <mc:Fallback xmlns="">
            <p:sp>
              <p:nvSpPr>
                <p:cNvPr id="5" name="Rectangle 4">
                  <a:extLst>
                    <a:ext uri="{FF2B5EF4-FFF2-40B4-BE49-F238E27FC236}">
                      <a16:creationId xmlns:a16="http://schemas.microsoft.com/office/drawing/2014/main" id="{11375655-82C9-876B-5B95-D9613F0031CA}"/>
                    </a:ext>
                  </a:extLst>
                </p:cNvPr>
                <p:cNvSpPr>
                  <a:spLocks noRot="1" noChangeAspect="1" noMove="1" noResize="1" noEditPoints="1" noAdjustHandles="1" noChangeArrowheads="1" noChangeShapeType="1" noTextEdit="1"/>
                </p:cNvSpPr>
                <p:nvPr/>
              </p:nvSpPr>
              <p:spPr>
                <a:xfrm>
                  <a:off x="744383" y="2653632"/>
                  <a:ext cx="3020037" cy="2363584"/>
                </a:xfrm>
                <a:prstGeom prst="rect">
                  <a:avLst/>
                </a:prstGeom>
                <a:blipFill>
                  <a:blip r:embed="rId4"/>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BC795C5-5AF0-372B-FF23-3B01C9BA80FD}"/>
                </a:ext>
              </a:extLst>
            </p:cNvPr>
            <p:cNvSpPr txBox="1"/>
            <p:nvPr/>
          </p:nvSpPr>
          <p:spPr>
            <a:xfrm>
              <a:off x="718924" y="2110060"/>
              <a:ext cx="1736372" cy="369331"/>
            </a:xfrm>
            <a:prstGeom prst="rect">
              <a:avLst/>
            </a:prstGeom>
            <a:noFill/>
          </p:spPr>
          <p:txBody>
            <a:bodyPr wrap="none" rtlCol="0">
              <a:spAutoFit/>
            </a:bodyPr>
            <a:lstStyle/>
            <a:p>
              <a:r>
                <a:rPr lang="en-US" dirty="0"/>
                <a:t>Order matters</a:t>
              </a:r>
            </a:p>
          </p:txBody>
        </p:sp>
      </p:grpSp>
    </p:spTree>
    <p:extLst>
      <p:ext uri="{BB962C8B-B14F-4D97-AF65-F5344CB8AC3E}">
        <p14:creationId xmlns:p14="http://schemas.microsoft.com/office/powerpoint/2010/main" val="23745684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4A5BA-EF15-458E-C154-EA51FF6282AB}"/>
              </a:ext>
            </a:extLst>
          </p:cNvPr>
          <p:cNvSpPr>
            <a:spLocks noGrp="1"/>
          </p:cNvSpPr>
          <p:nvPr>
            <p:ph type="title"/>
          </p:nvPr>
        </p:nvSpPr>
        <p:spPr>
          <a:xfrm>
            <a:off x="838200" y="365125"/>
            <a:ext cx="7160046" cy="1325563"/>
          </a:xfrm>
        </p:spPr>
        <p:txBody>
          <a:bodyPr>
            <a:normAutofit/>
          </a:bodyPr>
          <a:lstStyle/>
          <a:p>
            <a:r>
              <a:rPr lang="en-US" dirty="0">
                <a:effectLst/>
                <a:latin typeface="Helvetica" pitchFamily="2" charset="0"/>
              </a:rPr>
              <a:t>Balls in bins: Same number of balls per bin</a:t>
            </a:r>
            <a:endParaRPr lang="en-US" dirty="0"/>
          </a:p>
        </p:txBody>
      </p:sp>
      <p:sp>
        <p:nvSpPr>
          <p:cNvPr id="3" name="Content Placeholder 2">
            <a:extLst>
              <a:ext uri="{FF2B5EF4-FFF2-40B4-BE49-F238E27FC236}">
                <a16:creationId xmlns:a16="http://schemas.microsoft.com/office/drawing/2014/main" id="{8D0A05D2-8BE7-786A-8979-58BF178212CE}"/>
              </a:ext>
            </a:extLst>
          </p:cNvPr>
          <p:cNvSpPr>
            <a:spLocks noGrp="1"/>
          </p:cNvSpPr>
          <p:nvPr>
            <p:ph idx="1"/>
          </p:nvPr>
        </p:nvSpPr>
        <p:spPr>
          <a:xfrm>
            <a:off x="838200" y="2000861"/>
            <a:ext cx="9358745" cy="3241675"/>
          </a:xfrm>
        </p:spPr>
        <p:txBody>
          <a:bodyPr>
            <a:normAutofit fontScale="62500" lnSpcReduction="20000"/>
          </a:bodyPr>
          <a:lstStyle/>
          <a:p>
            <a:r>
              <a:rPr lang="en-US" dirty="0">
                <a:effectLst/>
                <a:latin typeface="Helvetica" pitchFamily="2" charset="0"/>
              </a:rPr>
              <a:t>If the number of balls in each bin is the same, there must be n/m balls in each bin. </a:t>
            </a:r>
          </a:p>
          <a:p>
            <a:pPr lvl="1"/>
            <a:r>
              <a:rPr lang="en-US" dirty="0">
                <a:effectLst/>
                <a:latin typeface="Helvetica" pitchFamily="2" charset="0"/>
              </a:rPr>
              <a:t>The picture below shows a placement of </a:t>
            </a:r>
            <a:r>
              <a:rPr lang="en-US" dirty="0">
                <a:solidFill>
                  <a:schemeClr val="accent6">
                    <a:lumMod val="60000"/>
                    <a:lumOff val="40000"/>
                  </a:schemeClr>
                </a:solidFill>
                <a:effectLst/>
                <a:latin typeface="Helvetica" pitchFamily="2" charset="0"/>
              </a:rPr>
              <a:t>10 indistinguishable balls into 5 bins with exactly 2 balls in each bin</a:t>
            </a:r>
            <a:r>
              <a:rPr lang="en-US" dirty="0">
                <a:effectLst/>
                <a:latin typeface="Helvetica" pitchFamily="2" charset="0"/>
              </a:rPr>
              <a:t>. Since the number of balls in each bin is determined and the balls are all identical, there is nothing to decide about the placement. Therefore, there is only one way to place the balls.</a:t>
            </a:r>
          </a:p>
          <a:p>
            <a:r>
              <a:rPr lang="en-US" dirty="0">
                <a:effectLst/>
                <a:latin typeface="Helvetica" pitchFamily="2" charset="0"/>
              </a:rPr>
              <a:t>The picture below shows a placement of </a:t>
            </a:r>
            <a:r>
              <a:rPr lang="en-US" dirty="0">
                <a:solidFill>
                  <a:schemeClr val="accent2">
                    <a:lumMod val="60000"/>
                    <a:lumOff val="40000"/>
                  </a:schemeClr>
                </a:solidFill>
                <a:effectLst/>
                <a:latin typeface="Helvetica" pitchFamily="2" charset="0"/>
              </a:rPr>
              <a:t>10 distinguishable balls into 5 bins with exactly 2 balls in each bin</a:t>
            </a:r>
            <a:r>
              <a:rPr lang="en-US" dirty="0">
                <a:effectLst/>
                <a:latin typeface="Helvetica" pitchFamily="2" charset="0"/>
              </a:rPr>
              <a:t>. </a:t>
            </a:r>
          </a:p>
          <a:p>
            <a:pPr lvl="1"/>
            <a:r>
              <a:rPr lang="en-US" dirty="0">
                <a:effectLst/>
                <a:latin typeface="Helvetica" pitchFamily="2" charset="0"/>
              </a:rPr>
              <a:t>An assignment can be expressed as a permutation with repetitions: (3, 5, 3, 4, 2, 1, 5, 4, 1, 2). </a:t>
            </a:r>
          </a:p>
          <a:p>
            <a:pPr lvl="1"/>
            <a:r>
              <a:rPr lang="en-US" dirty="0">
                <a:effectLst/>
                <a:latin typeface="Helvetica" pitchFamily="2" charset="0"/>
              </a:rPr>
              <a:t>The j number is the bin in which ball j is placed. Since there are exactly 2 balls in each bin, there are two of each number 1 through 5.</a:t>
            </a:r>
          </a:p>
          <a:p>
            <a:r>
              <a:rPr lang="en-US" dirty="0">
                <a:effectLst/>
                <a:latin typeface="Helvetica" pitchFamily="2" charset="0"/>
              </a:rPr>
              <a:t>To count the number of placements, </a:t>
            </a:r>
            <a:r>
              <a:rPr lang="en-US" dirty="0">
                <a:solidFill>
                  <a:schemeClr val="accent1">
                    <a:lumMod val="60000"/>
                    <a:lumOff val="40000"/>
                  </a:schemeClr>
                </a:solidFill>
                <a:effectLst/>
                <a:latin typeface="Helvetica" pitchFamily="2" charset="0"/>
              </a:rPr>
              <a:t>first select the two balls that will go in bin 1</a:t>
            </a:r>
            <a:r>
              <a:rPr lang="en-US" dirty="0">
                <a:effectLst/>
                <a:latin typeface="Helvetica" pitchFamily="2" charset="0"/>
              </a:rPr>
              <a:t>. Then from the remaining 8 balls, </a:t>
            </a:r>
            <a:r>
              <a:rPr lang="en-US" dirty="0">
                <a:solidFill>
                  <a:schemeClr val="accent1">
                    <a:lumMod val="60000"/>
                    <a:lumOff val="40000"/>
                  </a:schemeClr>
                </a:solidFill>
                <a:effectLst/>
                <a:latin typeface="Helvetica" pitchFamily="2" charset="0"/>
              </a:rPr>
              <a:t>select the 2 that will go in bin 2</a:t>
            </a:r>
            <a:r>
              <a:rPr lang="en-US" dirty="0">
                <a:effectLst/>
                <a:latin typeface="Helvetica" pitchFamily="2" charset="0"/>
              </a:rPr>
              <a:t>. Keep selecting two balls for each bin until there are only two remaining balls for the last bin. The total number of ways to select the placement is</a:t>
            </a:r>
          </a:p>
          <a:p>
            <a:endParaRPr lang="en-US" dirty="0"/>
          </a:p>
        </p:txBody>
      </p:sp>
      <p:pic>
        <p:nvPicPr>
          <p:cNvPr id="4" name="Picture 3">
            <a:extLst>
              <a:ext uri="{FF2B5EF4-FFF2-40B4-BE49-F238E27FC236}">
                <a16:creationId xmlns:a16="http://schemas.microsoft.com/office/drawing/2014/main" id="{C0F6619A-BF7B-F7A3-D120-043136038931}"/>
              </a:ext>
            </a:extLst>
          </p:cNvPr>
          <p:cNvPicPr>
            <a:picLocks noChangeAspect="1"/>
          </p:cNvPicPr>
          <p:nvPr/>
        </p:nvPicPr>
        <p:blipFill>
          <a:blip r:embed="rId2"/>
          <a:stretch>
            <a:fillRect/>
          </a:stretch>
        </p:blipFill>
        <p:spPr>
          <a:xfrm>
            <a:off x="0" y="5532436"/>
            <a:ext cx="3459625" cy="1325563"/>
          </a:xfrm>
          <a:prstGeom prst="rect">
            <a:avLst/>
          </a:prstGeom>
        </p:spPr>
      </p:pic>
      <p:pic>
        <p:nvPicPr>
          <p:cNvPr id="5" name="Picture 4">
            <a:extLst>
              <a:ext uri="{FF2B5EF4-FFF2-40B4-BE49-F238E27FC236}">
                <a16:creationId xmlns:a16="http://schemas.microsoft.com/office/drawing/2014/main" id="{56DA91C0-6E4B-652C-735A-77C867B82357}"/>
              </a:ext>
            </a:extLst>
          </p:cNvPr>
          <p:cNvPicPr>
            <a:picLocks noChangeAspect="1"/>
          </p:cNvPicPr>
          <p:nvPr/>
        </p:nvPicPr>
        <p:blipFill>
          <a:blip r:embed="rId3"/>
          <a:stretch>
            <a:fillRect/>
          </a:stretch>
        </p:blipFill>
        <p:spPr>
          <a:xfrm>
            <a:off x="3459625" y="4770489"/>
            <a:ext cx="3744739" cy="2098259"/>
          </a:xfrm>
          <a:prstGeom prst="rect">
            <a:avLst/>
          </a:prstGeom>
        </p:spPr>
      </p:pic>
      <p:pic>
        <p:nvPicPr>
          <p:cNvPr id="6" name="Picture 5">
            <a:extLst>
              <a:ext uri="{FF2B5EF4-FFF2-40B4-BE49-F238E27FC236}">
                <a16:creationId xmlns:a16="http://schemas.microsoft.com/office/drawing/2014/main" id="{25350338-B683-3FEE-F2A7-64ABB8C8ADCD}"/>
              </a:ext>
            </a:extLst>
          </p:cNvPr>
          <p:cNvPicPr>
            <a:picLocks noChangeAspect="1"/>
          </p:cNvPicPr>
          <p:nvPr/>
        </p:nvPicPr>
        <p:blipFill>
          <a:blip r:embed="rId4"/>
          <a:stretch>
            <a:fillRect/>
          </a:stretch>
        </p:blipFill>
        <p:spPr>
          <a:xfrm>
            <a:off x="7204364" y="5819620"/>
            <a:ext cx="4968586" cy="1038379"/>
          </a:xfrm>
          <a:prstGeom prst="rect">
            <a:avLst/>
          </a:prstGeom>
        </p:spPr>
      </p:pic>
      <p:pic>
        <p:nvPicPr>
          <p:cNvPr id="7" name="Picture 6">
            <a:extLst>
              <a:ext uri="{FF2B5EF4-FFF2-40B4-BE49-F238E27FC236}">
                <a16:creationId xmlns:a16="http://schemas.microsoft.com/office/drawing/2014/main" id="{92BD3905-4F55-CCF7-3047-427AD7A22680}"/>
              </a:ext>
            </a:extLst>
          </p:cNvPr>
          <p:cNvPicPr>
            <a:picLocks noChangeAspect="1"/>
          </p:cNvPicPr>
          <p:nvPr/>
        </p:nvPicPr>
        <p:blipFill>
          <a:blip r:embed="rId5"/>
          <a:stretch>
            <a:fillRect/>
          </a:stretch>
        </p:blipFill>
        <p:spPr>
          <a:xfrm>
            <a:off x="8192759" y="-7839"/>
            <a:ext cx="3980191" cy="198742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73E3F0C-4009-DF82-3701-664940020B7A}"/>
                  </a:ext>
                </a:extLst>
              </p:cNvPr>
              <p:cNvSpPr txBox="1"/>
              <p:nvPr/>
            </p:nvSpPr>
            <p:spPr>
              <a:xfrm>
                <a:off x="10196944" y="2082085"/>
                <a:ext cx="1995055" cy="121167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US"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r>
                            <a:rPr lang="en-US" b="0" i="1" smtClean="0">
                              <a:latin typeface="Cambria Math" panose="02040503050406030204" pitchFamily="18" charset="0"/>
                            </a:rPr>
                            <m:t>!</m:t>
                          </m:r>
                        </m:den>
                      </m:f>
                    </m:oMath>
                  </m:oMathPara>
                </a14:m>
                <a:endParaRPr lang="en-US" dirty="0"/>
              </a:p>
              <a:p>
                <a:pPr algn="ctr"/>
                <a:endParaRPr lang="en-US" dirty="0"/>
              </a:p>
            </p:txBody>
          </p:sp>
        </mc:Choice>
        <mc:Fallback xmlns="">
          <p:sp>
            <p:nvSpPr>
              <p:cNvPr id="8" name="TextBox 7">
                <a:extLst>
                  <a:ext uri="{FF2B5EF4-FFF2-40B4-BE49-F238E27FC236}">
                    <a16:creationId xmlns:a16="http://schemas.microsoft.com/office/drawing/2014/main" id="{973E3F0C-4009-DF82-3701-664940020B7A}"/>
                  </a:ext>
                </a:extLst>
              </p:cNvPr>
              <p:cNvSpPr txBox="1">
                <a:spLocks noRot="1" noChangeAspect="1" noMove="1" noResize="1" noEditPoints="1" noAdjustHandles="1" noChangeArrowheads="1" noChangeShapeType="1" noTextEdit="1"/>
              </p:cNvSpPr>
              <p:nvPr/>
            </p:nvSpPr>
            <p:spPr>
              <a:xfrm>
                <a:off x="10196944" y="2082085"/>
                <a:ext cx="1995055" cy="1211678"/>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118448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7F399-13B5-08BC-EA03-DC3019A34BAA}"/>
              </a:ext>
            </a:extLst>
          </p:cNvPr>
          <p:cNvSpPr>
            <a:spLocks noGrp="1"/>
          </p:cNvSpPr>
          <p:nvPr>
            <p:ph type="title"/>
          </p:nvPr>
        </p:nvSpPr>
        <p:spPr/>
        <p:txBody>
          <a:bodyPr/>
          <a:lstStyle/>
          <a:p>
            <a:r>
              <a:rPr lang="en-US" dirty="0"/>
              <a:t>Uses</a:t>
            </a:r>
          </a:p>
        </p:txBody>
      </p:sp>
      <p:sp>
        <p:nvSpPr>
          <p:cNvPr id="3" name="Content Placeholder 2">
            <a:extLst>
              <a:ext uri="{FF2B5EF4-FFF2-40B4-BE49-F238E27FC236}">
                <a16:creationId xmlns:a16="http://schemas.microsoft.com/office/drawing/2014/main" id="{04BCE1CE-89E2-CED7-4E32-7C59B3D678D7}"/>
              </a:ext>
            </a:extLst>
          </p:cNvPr>
          <p:cNvSpPr>
            <a:spLocks noGrp="1"/>
          </p:cNvSpPr>
          <p:nvPr>
            <p:ph idx="1"/>
          </p:nvPr>
        </p:nvSpPr>
        <p:spPr/>
        <p:txBody>
          <a:bodyPr/>
          <a:lstStyle/>
          <a:p>
            <a:r>
              <a:rPr lang="en-US" dirty="0"/>
              <a:t>Scheduling Optimization</a:t>
            </a:r>
          </a:p>
          <a:p>
            <a:r>
              <a:rPr lang="en-US" dirty="0"/>
              <a:t>Resource Optimization</a:t>
            </a:r>
          </a:p>
        </p:txBody>
      </p:sp>
      <p:pic>
        <p:nvPicPr>
          <p:cNvPr id="4" name="Picture 2" descr="Lecture 26: The Pigeonhole Principle, Permutations and Combinations">
            <a:extLst>
              <a:ext uri="{FF2B5EF4-FFF2-40B4-BE49-F238E27FC236}">
                <a16:creationId xmlns:a16="http://schemas.microsoft.com/office/drawing/2014/main" id="{AFE91FA6-9DDD-4061-D659-62202689F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500" y="0"/>
            <a:ext cx="5016500" cy="161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2474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EE12C-B8DB-709F-2FD2-F8367AF42281}"/>
              </a:ext>
            </a:extLst>
          </p:cNvPr>
          <p:cNvSpPr>
            <a:spLocks noGrp="1"/>
          </p:cNvSpPr>
          <p:nvPr>
            <p:ph type="title"/>
          </p:nvPr>
        </p:nvSpPr>
        <p:spPr/>
        <p:txBody>
          <a:bodyPr/>
          <a:lstStyle/>
          <a:p>
            <a:r>
              <a:rPr lang="en-US" dirty="0">
                <a:effectLst/>
                <a:latin typeface="Helvetica" pitchFamily="2" charset="0"/>
              </a:rPr>
              <a:t>Inclusion-exclusion principle</a:t>
            </a:r>
            <a:br>
              <a:rPr lang="en-US" dirty="0">
                <a:effectLst/>
                <a:latin typeface="Helvetica" pitchFamily="2" charset="0"/>
              </a:rPr>
            </a:br>
            <a:endParaRPr lang="en-US" dirty="0"/>
          </a:p>
        </p:txBody>
      </p:sp>
      <p:sp>
        <p:nvSpPr>
          <p:cNvPr id="3" name="Content Placeholder 2">
            <a:extLst>
              <a:ext uri="{FF2B5EF4-FFF2-40B4-BE49-F238E27FC236}">
                <a16:creationId xmlns:a16="http://schemas.microsoft.com/office/drawing/2014/main" id="{DC2BB92E-ADF4-7302-C505-DB5862871D93}"/>
              </a:ext>
            </a:extLst>
          </p:cNvPr>
          <p:cNvSpPr>
            <a:spLocks noGrp="1"/>
          </p:cNvSpPr>
          <p:nvPr>
            <p:ph idx="1"/>
          </p:nvPr>
        </p:nvSpPr>
        <p:spPr/>
        <p:txBody>
          <a:bodyPr/>
          <a:lstStyle/>
          <a:p>
            <a:r>
              <a:rPr lang="en-US" dirty="0">
                <a:effectLst/>
                <a:latin typeface="Helvetica" pitchFamily="2" charset="0"/>
              </a:rPr>
              <a:t>The principle of inclusion-exclusion is a technique for determining the cardinality of the union of sets that uses the cardinality of each individual set as well as the cardinality of their intersections.</a:t>
            </a:r>
          </a:p>
          <a:p>
            <a:endParaRPr lang="en-US" dirty="0">
              <a:effectLst/>
              <a:latin typeface="Helvetica" pitchFamily="2" charset="0"/>
            </a:endParaRPr>
          </a:p>
          <a:p>
            <a:r>
              <a:rPr lang="en-US" dirty="0">
                <a:effectLst/>
                <a:latin typeface="Helvetica" pitchFamily="2" charset="0"/>
              </a:rPr>
              <a:t>Principle 10.11.1: The inclusion-exclusion principle with two sets.</a:t>
            </a:r>
          </a:p>
          <a:p>
            <a:pPr lvl="1"/>
            <a:r>
              <a:rPr lang="en-US" dirty="0">
                <a:effectLst/>
                <a:latin typeface="Helvetica" pitchFamily="2" charset="0"/>
              </a:rPr>
              <a:t>Let A and B be two finite sets, then |A ∪ B| = |A| + |B| - |A ∩ B|</a:t>
            </a:r>
          </a:p>
          <a:p>
            <a:endParaRPr lang="en-US" dirty="0">
              <a:solidFill>
                <a:srgbClr val="35454D"/>
              </a:solidFill>
              <a:effectLst/>
              <a:latin typeface="Helvetica" pitchFamily="2" charset="0"/>
            </a:endParaRPr>
          </a:p>
          <a:p>
            <a:endParaRPr lang="en-US" dirty="0"/>
          </a:p>
        </p:txBody>
      </p:sp>
      <p:pic>
        <p:nvPicPr>
          <p:cNvPr id="1026" name="Picture 2" descr="Principle of Inclusion and Exclusion (PIE) | Brilliant Math &amp; Science Wiki">
            <a:extLst>
              <a:ext uri="{FF2B5EF4-FFF2-40B4-BE49-F238E27FC236}">
                <a16:creationId xmlns:a16="http://schemas.microsoft.com/office/drawing/2014/main" id="{81AAC524-9782-9D53-097B-F9828DBF1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6716" y="5250872"/>
            <a:ext cx="3275284" cy="1607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426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4F193-ECB3-42BC-84F4-749AEF29F242}"/>
              </a:ext>
            </a:extLst>
          </p:cNvPr>
          <p:cNvSpPr>
            <a:spLocks noGrp="1"/>
          </p:cNvSpPr>
          <p:nvPr>
            <p:ph type="title"/>
          </p:nvPr>
        </p:nvSpPr>
        <p:spPr/>
        <p:txBody>
          <a:bodyPr/>
          <a:lstStyle/>
          <a:p>
            <a:r>
              <a:rPr lang="en-US" dirty="0"/>
              <a:t>Product Rule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CCA5DA-D3A8-4767-A229-21D8CEC2BD7D}"/>
                  </a:ext>
                </a:extLst>
              </p:cNvPr>
              <p:cNvSpPr>
                <a:spLocks noGrp="1"/>
              </p:cNvSpPr>
              <p:nvPr>
                <p:ph idx="1"/>
              </p:nvPr>
            </p:nvSpPr>
            <p:spPr/>
            <p:txBody>
              <a:bodyPr>
                <a:normAutofit fontScale="77500" lnSpcReduction="20000"/>
              </a:bodyPr>
              <a:lstStyle/>
              <a:p>
                <a:r>
                  <a:rPr lang="en-US" dirty="0"/>
                  <a:t>Product Rule – </a:t>
                </a:r>
                <a:r>
                  <a:rPr lang="en-US" b="1" dirty="0"/>
                  <a:t>both-and</a:t>
                </a:r>
                <a:endParaRPr lang="en-US" dirty="0"/>
              </a:p>
              <a:p>
                <a:pPr lvl="1"/>
                <a:r>
                  <a:rPr lang="en-US" dirty="0"/>
                  <a:t>Applies when a procedure is made up of multiple different tasks </a:t>
                </a:r>
                <a:r>
                  <a:rPr lang="en-US" b="1" dirty="0"/>
                  <a:t>and</a:t>
                </a:r>
                <a:r>
                  <a:rPr lang="en-US" dirty="0"/>
                  <a:t> </a:t>
                </a:r>
                <a:r>
                  <a:rPr lang="en-US" b="1" dirty="0"/>
                  <a:t>each</a:t>
                </a:r>
                <a:r>
                  <a:rPr lang="en-US" dirty="0"/>
                  <a:t> task must be completed.</a:t>
                </a:r>
              </a:p>
              <a:p>
                <a:pPr lvl="1"/>
                <a:r>
                  <a:rPr lang="en-US" b="0" dirty="0"/>
                  <a:t>If there are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1</m:t>
                        </m:r>
                      </m:sub>
                    </m:sSub>
                  </m:oMath>
                </a14:m>
                <a:r>
                  <a:rPr lang="en-US" dirty="0"/>
                  <a:t> ways to do the first task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𝑛</m:t>
                        </m:r>
                      </m:e>
                      <m:sub>
                        <m:r>
                          <a:rPr lang="en-US" i="1" dirty="0" smtClean="0">
                            <a:latin typeface="Cambria Math" panose="02040503050406030204" pitchFamily="18" charset="0"/>
                          </a:rPr>
                          <m:t>2</m:t>
                        </m:r>
                      </m:sub>
                    </m:sSub>
                  </m:oMath>
                </a14:m>
                <a:r>
                  <a:rPr lang="en-US" dirty="0"/>
                  <a:t> ways to do the second task, then there are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a14:m>
                <a:r>
                  <a:rPr lang="en-US" dirty="0"/>
                  <a:t> ways to do the procedure.</a:t>
                </a:r>
              </a:p>
              <a:p>
                <a:pPr marL="0" indent="0">
                  <a:buNone/>
                </a:pPr>
                <a:endParaRPr lang="en-US" dirty="0"/>
              </a:p>
              <a:p>
                <a:pPr marL="0" indent="0">
                  <a:buNone/>
                </a:pPr>
                <a:r>
                  <a:rPr lang="en-US" dirty="0"/>
                  <a:t>	How many bitstrings of length 7? (0000000 to 1111111)</a:t>
                </a:r>
              </a:p>
              <a:p>
                <a:pPr marL="0" indent="0">
                  <a:buNone/>
                </a:pPr>
                <a:endParaRPr lang="en-US" dirty="0"/>
              </a:p>
              <a:p>
                <a:pPr marL="0" indent="0">
                  <a:buNone/>
                </a:pPr>
                <a:endParaRPr lang="en-US" dirty="0"/>
              </a:p>
              <a:p>
                <a:pPr marL="0" indent="0">
                  <a:buNone/>
                </a:pPr>
                <a:endParaRPr lang="en-US" dirty="0"/>
              </a:p>
              <a:p>
                <a:pPr marL="0" indent="0">
                  <a:buNone/>
                </a:pPr>
                <a:r>
                  <a:rPr lang="en-US" dirty="0"/>
                  <a:t>	Passwords of length 8 (uppercase, lowercase, digits)?</a:t>
                </a:r>
              </a:p>
              <a:p>
                <a:pPr marL="0" indent="0">
                  <a:buNone/>
                </a:pPr>
                <a:r>
                  <a:rPr lang="en-US" dirty="0"/>
                  <a:t>		</a:t>
                </a:r>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26+26+10</m:t>
                            </m:r>
                          </m:e>
                        </m:d>
                      </m:e>
                      <m:sup>
                        <m:r>
                          <a:rPr lang="en-US" b="0" i="1" smtClean="0">
                            <a:latin typeface="Cambria Math" panose="02040503050406030204" pitchFamily="18" charset="0"/>
                          </a:rPr>
                          <m:t>8</m:t>
                        </m:r>
                      </m:sup>
                    </m:sSup>
                    <m:r>
                      <a:rPr lang="en-US" b="0" i="1" smtClean="0">
                        <a:latin typeface="Cambria Math" panose="02040503050406030204" pitchFamily="18" charset="0"/>
                      </a:rPr>
                      <m:t>= </m:t>
                    </m:r>
                  </m:oMath>
                </a14:m>
                <a:r>
                  <a:rPr lang="en-US" dirty="0"/>
                  <a:t> 218340105584896</a:t>
                </a:r>
              </a:p>
              <a:p>
                <a:pPr marL="0" indent="0">
                  <a:buNone/>
                </a:pPr>
                <a:r>
                  <a:rPr lang="en-US" dirty="0"/>
                  <a:t>	</a:t>
                </a:r>
              </a:p>
              <a:p>
                <a:pPr lvl="1"/>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83CCA5DA-D3A8-4767-A229-21D8CEC2BD7D}"/>
                  </a:ext>
                </a:extLst>
              </p:cNvPr>
              <p:cNvSpPr>
                <a:spLocks noGrp="1" noRot="1" noChangeAspect="1" noMove="1" noResize="1" noEditPoints="1" noAdjustHandles="1" noChangeArrowheads="1" noChangeShapeType="1" noTextEdit="1"/>
              </p:cNvSpPr>
              <p:nvPr>
                <p:ph idx="1"/>
              </p:nvPr>
            </p:nvSpPr>
            <p:spPr>
              <a:blipFill>
                <a:blip r:embed="rId2"/>
                <a:stretch>
                  <a:fillRect l="-724" t="-290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E833363-67D4-4D1B-8600-9E4EC00E529A}"/>
              </a:ext>
            </a:extLst>
          </p:cNvPr>
          <p:cNvSpPr txBox="1"/>
          <p:nvPr/>
        </p:nvSpPr>
        <p:spPr>
          <a:xfrm>
            <a:off x="0" y="6620361"/>
            <a:ext cx="5168403" cy="230832"/>
          </a:xfrm>
          <a:prstGeom prst="rect">
            <a:avLst/>
          </a:prstGeom>
          <a:noFill/>
        </p:spPr>
        <p:txBody>
          <a:bodyPr wrap="none" rtlCol="0">
            <a:spAutoFit/>
          </a:bodyPr>
          <a:lstStyle/>
          <a:p>
            <a:r>
              <a:rPr lang="en-US" sz="900" dirty="0"/>
              <a:t>Rosen, Kenneth. </a:t>
            </a:r>
            <a:r>
              <a:rPr lang="en-US" sz="900" i="1" dirty="0"/>
              <a:t>Discrete Mathematics and Its Applications, 7th Edition</a:t>
            </a:r>
            <a:r>
              <a:rPr lang="en-US" sz="900" dirty="0"/>
              <a:t>. McGraw-Hill, 2012</a:t>
            </a:r>
          </a:p>
        </p:txBody>
      </p:sp>
      <p:graphicFrame>
        <p:nvGraphicFramePr>
          <p:cNvPr id="5" name="Table 5">
            <a:extLst>
              <a:ext uri="{FF2B5EF4-FFF2-40B4-BE49-F238E27FC236}">
                <a16:creationId xmlns:a16="http://schemas.microsoft.com/office/drawing/2014/main" id="{658FA22C-432E-4FDB-BE45-5DC5A7D5B642}"/>
              </a:ext>
            </a:extLst>
          </p:cNvPr>
          <p:cNvGraphicFramePr>
            <a:graphicFrameLocks noGrp="1"/>
          </p:cNvGraphicFramePr>
          <p:nvPr/>
        </p:nvGraphicFramePr>
        <p:xfrm>
          <a:off x="1337187" y="3913472"/>
          <a:ext cx="4613350" cy="1071880"/>
        </p:xfrm>
        <a:graphic>
          <a:graphicData uri="http://schemas.openxmlformats.org/drawingml/2006/table">
            <a:tbl>
              <a:tblPr>
                <a:tableStyleId>{2D5ABB26-0587-4C30-8999-92F81FD0307C}</a:tableStyleId>
              </a:tblPr>
              <a:tblGrid>
                <a:gridCol w="659050">
                  <a:extLst>
                    <a:ext uri="{9D8B030D-6E8A-4147-A177-3AD203B41FA5}">
                      <a16:colId xmlns:a16="http://schemas.microsoft.com/office/drawing/2014/main" val="1960050028"/>
                    </a:ext>
                  </a:extLst>
                </a:gridCol>
                <a:gridCol w="659050">
                  <a:extLst>
                    <a:ext uri="{9D8B030D-6E8A-4147-A177-3AD203B41FA5}">
                      <a16:colId xmlns:a16="http://schemas.microsoft.com/office/drawing/2014/main" val="3747313181"/>
                    </a:ext>
                  </a:extLst>
                </a:gridCol>
                <a:gridCol w="659050">
                  <a:extLst>
                    <a:ext uri="{9D8B030D-6E8A-4147-A177-3AD203B41FA5}">
                      <a16:colId xmlns:a16="http://schemas.microsoft.com/office/drawing/2014/main" val="1875270832"/>
                    </a:ext>
                  </a:extLst>
                </a:gridCol>
                <a:gridCol w="659050">
                  <a:extLst>
                    <a:ext uri="{9D8B030D-6E8A-4147-A177-3AD203B41FA5}">
                      <a16:colId xmlns:a16="http://schemas.microsoft.com/office/drawing/2014/main" val="4179992485"/>
                    </a:ext>
                  </a:extLst>
                </a:gridCol>
                <a:gridCol w="659050">
                  <a:extLst>
                    <a:ext uri="{9D8B030D-6E8A-4147-A177-3AD203B41FA5}">
                      <a16:colId xmlns:a16="http://schemas.microsoft.com/office/drawing/2014/main" val="4225864279"/>
                    </a:ext>
                  </a:extLst>
                </a:gridCol>
                <a:gridCol w="659050">
                  <a:extLst>
                    <a:ext uri="{9D8B030D-6E8A-4147-A177-3AD203B41FA5}">
                      <a16:colId xmlns:a16="http://schemas.microsoft.com/office/drawing/2014/main" val="2381026175"/>
                    </a:ext>
                  </a:extLst>
                </a:gridCol>
                <a:gridCol w="659050">
                  <a:extLst>
                    <a:ext uri="{9D8B030D-6E8A-4147-A177-3AD203B41FA5}">
                      <a16:colId xmlns:a16="http://schemas.microsoft.com/office/drawing/2014/main" val="4247032971"/>
                    </a:ext>
                  </a:extLst>
                </a:gridCol>
              </a:tblGrid>
              <a:tr h="370840">
                <a:tc>
                  <a:txBody>
                    <a:bodyPr/>
                    <a:lstStyle/>
                    <a:p>
                      <a:pPr algn="ctr"/>
                      <a:r>
                        <a:rPr lang="en-US" sz="4000" dirty="0"/>
                        <a:t>_</a:t>
                      </a:r>
                    </a:p>
                  </a:txBody>
                  <a:tcPr/>
                </a:tc>
                <a:tc>
                  <a:txBody>
                    <a:bodyPr/>
                    <a:lstStyle/>
                    <a:p>
                      <a:pPr algn="ctr"/>
                      <a:r>
                        <a:rPr lang="en-US" sz="4000" dirty="0"/>
                        <a:t>_</a:t>
                      </a:r>
                    </a:p>
                  </a:txBody>
                  <a:tcPr/>
                </a:tc>
                <a:tc>
                  <a:txBody>
                    <a:bodyPr/>
                    <a:lstStyle/>
                    <a:p>
                      <a:pPr algn="ctr"/>
                      <a:r>
                        <a:rPr lang="en-US" sz="4000" dirty="0"/>
                        <a:t>_</a:t>
                      </a:r>
                    </a:p>
                  </a:txBody>
                  <a:tcPr/>
                </a:tc>
                <a:tc>
                  <a:txBody>
                    <a:bodyPr/>
                    <a:lstStyle/>
                    <a:p>
                      <a:pPr algn="ctr"/>
                      <a:r>
                        <a:rPr lang="en-US" sz="4000" dirty="0"/>
                        <a:t>_</a:t>
                      </a:r>
                    </a:p>
                  </a:txBody>
                  <a:tcPr/>
                </a:tc>
                <a:tc>
                  <a:txBody>
                    <a:bodyPr/>
                    <a:lstStyle/>
                    <a:p>
                      <a:pPr algn="ctr"/>
                      <a:r>
                        <a:rPr lang="en-US" sz="4000" dirty="0"/>
                        <a:t>_</a:t>
                      </a:r>
                    </a:p>
                  </a:txBody>
                  <a:tcPr/>
                </a:tc>
                <a:tc>
                  <a:txBody>
                    <a:bodyPr/>
                    <a:lstStyle/>
                    <a:p>
                      <a:pPr algn="ctr"/>
                      <a:r>
                        <a:rPr lang="en-US" sz="4000" dirty="0"/>
                        <a:t>_</a:t>
                      </a:r>
                    </a:p>
                  </a:txBody>
                  <a:tcPr/>
                </a:tc>
                <a:tc>
                  <a:txBody>
                    <a:bodyPr/>
                    <a:lstStyle/>
                    <a:p>
                      <a:pPr algn="ctr"/>
                      <a:r>
                        <a:rPr lang="en-US" sz="4000" dirty="0"/>
                        <a:t>_</a:t>
                      </a:r>
                    </a:p>
                  </a:txBody>
                  <a:tcPr/>
                </a:tc>
                <a:extLst>
                  <a:ext uri="{0D108BD9-81ED-4DB2-BD59-A6C34878D82A}">
                    <a16:rowId xmlns:a16="http://schemas.microsoft.com/office/drawing/2014/main" val="262083449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35893024"/>
                  </a:ext>
                </a:extLst>
              </a:tr>
            </a:tbl>
          </a:graphicData>
        </a:graphic>
      </p:graphicFrame>
      <p:graphicFrame>
        <p:nvGraphicFramePr>
          <p:cNvPr id="9" name="Table 5">
            <a:extLst>
              <a:ext uri="{FF2B5EF4-FFF2-40B4-BE49-F238E27FC236}">
                <a16:creationId xmlns:a16="http://schemas.microsoft.com/office/drawing/2014/main" id="{6A7BED87-7067-4569-A0D1-C895ED7FF88C}"/>
              </a:ext>
            </a:extLst>
          </p:cNvPr>
          <p:cNvGraphicFramePr>
            <a:graphicFrameLocks noGrp="1"/>
          </p:cNvGraphicFramePr>
          <p:nvPr/>
        </p:nvGraphicFramePr>
        <p:xfrm>
          <a:off x="1337187" y="3913472"/>
          <a:ext cx="4613350" cy="1224280"/>
        </p:xfrm>
        <a:graphic>
          <a:graphicData uri="http://schemas.openxmlformats.org/drawingml/2006/table">
            <a:tbl>
              <a:tblPr>
                <a:tableStyleId>{2D5ABB26-0587-4C30-8999-92F81FD0307C}</a:tableStyleId>
              </a:tblPr>
              <a:tblGrid>
                <a:gridCol w="659050">
                  <a:extLst>
                    <a:ext uri="{9D8B030D-6E8A-4147-A177-3AD203B41FA5}">
                      <a16:colId xmlns:a16="http://schemas.microsoft.com/office/drawing/2014/main" val="1960050028"/>
                    </a:ext>
                  </a:extLst>
                </a:gridCol>
                <a:gridCol w="659050">
                  <a:extLst>
                    <a:ext uri="{9D8B030D-6E8A-4147-A177-3AD203B41FA5}">
                      <a16:colId xmlns:a16="http://schemas.microsoft.com/office/drawing/2014/main" val="3747313181"/>
                    </a:ext>
                  </a:extLst>
                </a:gridCol>
                <a:gridCol w="659050">
                  <a:extLst>
                    <a:ext uri="{9D8B030D-6E8A-4147-A177-3AD203B41FA5}">
                      <a16:colId xmlns:a16="http://schemas.microsoft.com/office/drawing/2014/main" val="1875270832"/>
                    </a:ext>
                  </a:extLst>
                </a:gridCol>
                <a:gridCol w="659050">
                  <a:extLst>
                    <a:ext uri="{9D8B030D-6E8A-4147-A177-3AD203B41FA5}">
                      <a16:colId xmlns:a16="http://schemas.microsoft.com/office/drawing/2014/main" val="4179992485"/>
                    </a:ext>
                  </a:extLst>
                </a:gridCol>
                <a:gridCol w="659050">
                  <a:extLst>
                    <a:ext uri="{9D8B030D-6E8A-4147-A177-3AD203B41FA5}">
                      <a16:colId xmlns:a16="http://schemas.microsoft.com/office/drawing/2014/main" val="4225864279"/>
                    </a:ext>
                  </a:extLst>
                </a:gridCol>
                <a:gridCol w="659050">
                  <a:extLst>
                    <a:ext uri="{9D8B030D-6E8A-4147-A177-3AD203B41FA5}">
                      <a16:colId xmlns:a16="http://schemas.microsoft.com/office/drawing/2014/main" val="2381026175"/>
                    </a:ext>
                  </a:extLst>
                </a:gridCol>
                <a:gridCol w="659050">
                  <a:extLst>
                    <a:ext uri="{9D8B030D-6E8A-4147-A177-3AD203B41FA5}">
                      <a16:colId xmlns:a16="http://schemas.microsoft.com/office/drawing/2014/main" val="4247032971"/>
                    </a:ext>
                  </a:extLst>
                </a:gridCol>
              </a:tblGrid>
              <a:tr h="612140">
                <a:tc>
                  <a:txBody>
                    <a:bodyPr/>
                    <a:lstStyle/>
                    <a:p>
                      <a:pPr algn="ctr"/>
                      <a:r>
                        <a:rPr lang="en-US" sz="1400" dirty="0"/>
                        <a:t>1 or 0</a:t>
                      </a:r>
                      <a:endParaRPr lang="en-US" sz="400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entury Gothic" panose="020B0502020202020204"/>
                          <a:ea typeface="+mn-ea"/>
                          <a:cs typeface="+mn-cs"/>
                        </a:rPr>
                        <a:t>1 or 0</a:t>
                      </a:r>
                      <a:endParaRPr kumimoji="0" lang="en-US" sz="4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entury Gothic" panose="020B0502020202020204"/>
                          <a:ea typeface="+mn-ea"/>
                          <a:cs typeface="+mn-cs"/>
                        </a:rPr>
                        <a:t>1 or 0</a:t>
                      </a:r>
                      <a:endParaRPr kumimoji="0" lang="en-US" sz="4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entury Gothic" panose="020B0502020202020204"/>
                          <a:ea typeface="+mn-ea"/>
                          <a:cs typeface="+mn-cs"/>
                        </a:rPr>
                        <a:t>1 or 0</a:t>
                      </a:r>
                      <a:endParaRPr kumimoji="0" lang="en-US" sz="4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entury Gothic" panose="020B0502020202020204"/>
                          <a:ea typeface="+mn-ea"/>
                          <a:cs typeface="+mn-cs"/>
                        </a:rPr>
                        <a:t>1 or 0</a:t>
                      </a:r>
                      <a:endParaRPr kumimoji="0" lang="en-US" sz="4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entury Gothic" panose="020B0502020202020204"/>
                          <a:ea typeface="+mn-ea"/>
                          <a:cs typeface="+mn-cs"/>
                        </a:rPr>
                        <a:t>1 or 0</a:t>
                      </a:r>
                      <a:endParaRPr kumimoji="0" lang="en-US" sz="4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entury Gothic" panose="020B0502020202020204"/>
                          <a:ea typeface="+mn-ea"/>
                          <a:cs typeface="+mn-cs"/>
                        </a:rPr>
                        <a:t>1 or 0</a:t>
                      </a:r>
                      <a:endParaRPr kumimoji="0" lang="en-US" sz="4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txBody>
                  <a:tcPr anchor="ctr"/>
                </a:tc>
                <a:extLst>
                  <a:ext uri="{0D108BD9-81ED-4DB2-BD59-A6C34878D82A}">
                    <a16:rowId xmlns:a16="http://schemas.microsoft.com/office/drawing/2014/main" val="2620834490"/>
                  </a:ext>
                </a:extLst>
              </a:tr>
              <a:tr h="612140">
                <a:tc>
                  <a:txBody>
                    <a:bodyPr/>
                    <a:lstStyle/>
                    <a:p>
                      <a:pPr algn="ctr"/>
                      <a:r>
                        <a:rPr lang="en-US" dirty="0"/>
                        <a:t>2</a:t>
                      </a:r>
                    </a:p>
                  </a:txBody>
                  <a:tcPr/>
                </a:tc>
                <a:tc>
                  <a:txBody>
                    <a:bodyPr/>
                    <a:lstStyle/>
                    <a:p>
                      <a:pPr algn="ctr"/>
                      <a:r>
                        <a:rPr lang="en-US" dirty="0"/>
                        <a:t>2</a:t>
                      </a:r>
                    </a:p>
                  </a:txBody>
                  <a:tcPr/>
                </a:tc>
                <a:tc>
                  <a:txBody>
                    <a:bodyPr/>
                    <a:lstStyle/>
                    <a:p>
                      <a:pPr algn="ctr"/>
                      <a:r>
                        <a:rPr lang="en-US" dirty="0"/>
                        <a:t>2</a:t>
                      </a:r>
                    </a:p>
                  </a:txBody>
                  <a:tcPr/>
                </a:tc>
                <a:tc>
                  <a:txBody>
                    <a:bodyPr/>
                    <a:lstStyle/>
                    <a:p>
                      <a:pPr algn="ctr"/>
                      <a:r>
                        <a:rPr lang="en-US" dirty="0"/>
                        <a:t>2</a:t>
                      </a:r>
                    </a:p>
                  </a:txBody>
                  <a:tcPr/>
                </a:tc>
                <a:tc>
                  <a:txBody>
                    <a:bodyPr/>
                    <a:lstStyle/>
                    <a:p>
                      <a:pPr algn="ctr"/>
                      <a:r>
                        <a:rPr lang="en-US" dirty="0"/>
                        <a:t>2</a:t>
                      </a:r>
                    </a:p>
                  </a:txBody>
                  <a:tcPr/>
                </a:tc>
                <a:tc>
                  <a:txBody>
                    <a:bodyPr/>
                    <a:lstStyle/>
                    <a:p>
                      <a:pPr algn="ctr"/>
                      <a:r>
                        <a:rPr lang="en-US" dirty="0"/>
                        <a:t>2</a:t>
                      </a:r>
                    </a:p>
                  </a:txBody>
                  <a:tcPr/>
                </a:tc>
                <a:tc>
                  <a:txBody>
                    <a:bodyPr/>
                    <a:lstStyle/>
                    <a:p>
                      <a:pPr algn="ctr"/>
                      <a:r>
                        <a:rPr lang="en-US" dirty="0"/>
                        <a:t>2</a:t>
                      </a:r>
                    </a:p>
                  </a:txBody>
                  <a:tcPr/>
                </a:tc>
                <a:extLst>
                  <a:ext uri="{0D108BD9-81ED-4DB2-BD59-A6C34878D82A}">
                    <a16:rowId xmlns:a16="http://schemas.microsoft.com/office/drawing/2014/main" val="235893024"/>
                  </a:ext>
                </a:extLst>
              </a:tr>
            </a:tbl>
          </a:graphicData>
        </a:graphic>
      </p:graphicFrame>
      <p:graphicFrame>
        <p:nvGraphicFramePr>
          <p:cNvPr id="10" name="Table 5">
            <a:extLst>
              <a:ext uri="{FF2B5EF4-FFF2-40B4-BE49-F238E27FC236}">
                <a16:creationId xmlns:a16="http://schemas.microsoft.com/office/drawing/2014/main" id="{846FE1B4-3497-44CF-BD39-AFF96EBF132C}"/>
              </a:ext>
            </a:extLst>
          </p:cNvPr>
          <p:cNvGraphicFramePr>
            <a:graphicFrameLocks noGrp="1"/>
          </p:cNvGraphicFramePr>
          <p:nvPr/>
        </p:nvGraphicFramePr>
        <p:xfrm>
          <a:off x="1677275" y="4566157"/>
          <a:ext cx="4613350" cy="365760"/>
        </p:xfrm>
        <a:graphic>
          <a:graphicData uri="http://schemas.openxmlformats.org/drawingml/2006/table">
            <a:tbl>
              <a:tblPr>
                <a:tableStyleId>{2D5ABB26-0587-4C30-8999-92F81FD0307C}</a:tableStyleId>
              </a:tblPr>
              <a:tblGrid>
                <a:gridCol w="659050">
                  <a:extLst>
                    <a:ext uri="{9D8B030D-6E8A-4147-A177-3AD203B41FA5}">
                      <a16:colId xmlns:a16="http://schemas.microsoft.com/office/drawing/2014/main" val="1960050028"/>
                    </a:ext>
                  </a:extLst>
                </a:gridCol>
                <a:gridCol w="659050">
                  <a:extLst>
                    <a:ext uri="{9D8B030D-6E8A-4147-A177-3AD203B41FA5}">
                      <a16:colId xmlns:a16="http://schemas.microsoft.com/office/drawing/2014/main" val="3747313181"/>
                    </a:ext>
                  </a:extLst>
                </a:gridCol>
                <a:gridCol w="659050">
                  <a:extLst>
                    <a:ext uri="{9D8B030D-6E8A-4147-A177-3AD203B41FA5}">
                      <a16:colId xmlns:a16="http://schemas.microsoft.com/office/drawing/2014/main" val="1875270832"/>
                    </a:ext>
                  </a:extLst>
                </a:gridCol>
                <a:gridCol w="659050">
                  <a:extLst>
                    <a:ext uri="{9D8B030D-6E8A-4147-A177-3AD203B41FA5}">
                      <a16:colId xmlns:a16="http://schemas.microsoft.com/office/drawing/2014/main" val="4179992485"/>
                    </a:ext>
                  </a:extLst>
                </a:gridCol>
                <a:gridCol w="659050">
                  <a:extLst>
                    <a:ext uri="{9D8B030D-6E8A-4147-A177-3AD203B41FA5}">
                      <a16:colId xmlns:a16="http://schemas.microsoft.com/office/drawing/2014/main" val="4225864279"/>
                    </a:ext>
                  </a:extLst>
                </a:gridCol>
                <a:gridCol w="659050">
                  <a:extLst>
                    <a:ext uri="{9D8B030D-6E8A-4147-A177-3AD203B41FA5}">
                      <a16:colId xmlns:a16="http://schemas.microsoft.com/office/drawing/2014/main" val="2381026175"/>
                    </a:ext>
                  </a:extLst>
                </a:gridCol>
                <a:gridCol w="659050">
                  <a:extLst>
                    <a:ext uri="{9D8B030D-6E8A-4147-A177-3AD203B41FA5}">
                      <a16:colId xmlns:a16="http://schemas.microsoft.com/office/drawing/2014/main" val="4247032971"/>
                    </a:ext>
                  </a:extLst>
                </a:gridCol>
              </a:tblGrid>
              <a:tr h="289560">
                <a:tc>
                  <a:txBody>
                    <a:bodyPr/>
                    <a:lstStyle/>
                    <a:p>
                      <a:pPr algn="ctr"/>
                      <a:r>
                        <a:rPr lang="en-US" dirty="0"/>
                        <a:t>*</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rPr>
                        <a:t>*</a:t>
                      </a: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rPr>
                        <a:t>*</a:t>
                      </a: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rPr>
                        <a:t>*</a:t>
                      </a: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rPr>
                        <a:t>*</a:t>
                      </a: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txBody>
                  <a:tcPr anchor="ctr"/>
                </a:tc>
                <a:extLst>
                  <a:ext uri="{0D108BD9-81ED-4DB2-BD59-A6C34878D82A}">
                    <a16:rowId xmlns:a16="http://schemas.microsoft.com/office/drawing/2014/main" val="235893024"/>
                  </a:ext>
                </a:extLst>
              </a:tr>
            </a:tbl>
          </a:graphicData>
        </a:graphic>
      </p:graphicFrame>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5C662-4A26-4345-849D-7762C546F7C5}"/>
                  </a:ext>
                </a:extLst>
              </p:cNvPr>
              <p:cNvSpPr txBox="1"/>
              <p:nvPr/>
            </p:nvSpPr>
            <p:spPr>
              <a:xfrm>
                <a:off x="6097503" y="4512438"/>
                <a:ext cx="165615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 </m:t>
                      </m:r>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2</m:t>
                          </m:r>
                        </m:e>
                        <m:sup>
                          <m:r>
                            <a:rPr lang="en-US" sz="2000" i="1" dirty="0" smtClean="0">
                              <a:latin typeface="Cambria Math" panose="02040503050406030204" pitchFamily="18" charset="0"/>
                            </a:rPr>
                            <m:t>7</m:t>
                          </m:r>
                        </m:sup>
                      </m:sSup>
                      <m:r>
                        <a:rPr lang="en-US" sz="2000" i="1" dirty="0" smtClean="0">
                          <a:latin typeface="Cambria Math" panose="02040503050406030204" pitchFamily="18" charset="0"/>
                        </a:rPr>
                        <m:t>= 128</m:t>
                      </m:r>
                    </m:oMath>
                  </m:oMathPara>
                </a14:m>
                <a:endParaRPr lang="en-US" sz="2000" dirty="0">
                  <a:latin typeface="Century Gothic" panose="020B0502020202020204" pitchFamily="34" charset="0"/>
                </a:endParaRPr>
              </a:p>
            </p:txBody>
          </p:sp>
        </mc:Choice>
        <mc:Fallback xmlns="">
          <p:sp>
            <p:nvSpPr>
              <p:cNvPr id="11" name="TextBox 10">
                <a:extLst>
                  <a:ext uri="{FF2B5EF4-FFF2-40B4-BE49-F238E27FC236}">
                    <a16:creationId xmlns:a16="http://schemas.microsoft.com/office/drawing/2014/main" id="{6965C662-4A26-4345-849D-7762C546F7C5}"/>
                  </a:ext>
                </a:extLst>
              </p:cNvPr>
              <p:cNvSpPr txBox="1">
                <a:spLocks noRot="1" noChangeAspect="1" noMove="1" noResize="1" noEditPoints="1" noAdjustHandles="1" noChangeArrowheads="1" noChangeShapeType="1" noTextEdit="1"/>
              </p:cNvSpPr>
              <p:nvPr/>
            </p:nvSpPr>
            <p:spPr>
              <a:xfrm>
                <a:off x="6097503" y="4512438"/>
                <a:ext cx="1656159" cy="40011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525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7DE3D-08AB-F47D-C3F8-94F31DE24E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F8B19F-CCA2-DC73-45AD-AA2B761E1CF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16E5F69-DAE1-3AF8-F344-113A815DD738}"/>
              </a:ext>
            </a:extLst>
          </p:cNvPr>
          <p:cNvPicPr>
            <a:picLocks noChangeAspect="1"/>
          </p:cNvPicPr>
          <p:nvPr/>
        </p:nvPicPr>
        <p:blipFill>
          <a:blip r:embed="rId2"/>
          <a:stretch>
            <a:fillRect/>
          </a:stretch>
        </p:blipFill>
        <p:spPr>
          <a:xfrm>
            <a:off x="169718" y="247794"/>
            <a:ext cx="6819900" cy="1905000"/>
          </a:xfrm>
          <a:prstGeom prst="rect">
            <a:avLst/>
          </a:prstGeom>
        </p:spPr>
      </p:pic>
      <p:pic>
        <p:nvPicPr>
          <p:cNvPr id="2050" name="Picture 2" descr="Inclusion-Exclusion Principle for 3 sets Follow @_infinity_math 🔥 . ...  TikTok">
            <a:extLst>
              <a:ext uri="{FF2B5EF4-FFF2-40B4-BE49-F238E27FC236}">
                <a16:creationId xmlns:a16="http://schemas.microsoft.com/office/drawing/2014/main" id="{5A5D6855-BB28-B0BB-A471-E657E55D3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79963"/>
            <a:ext cx="3754582" cy="67046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24F375A-2A28-06E8-01C4-ABA4DE13E4EF}"/>
              </a:ext>
            </a:extLst>
          </p:cNvPr>
          <p:cNvPicPr>
            <a:picLocks noChangeAspect="1"/>
          </p:cNvPicPr>
          <p:nvPr/>
        </p:nvPicPr>
        <p:blipFill>
          <a:blip r:embed="rId4"/>
          <a:stretch>
            <a:fillRect/>
          </a:stretch>
        </p:blipFill>
        <p:spPr>
          <a:xfrm>
            <a:off x="4249882" y="2479963"/>
            <a:ext cx="7772400" cy="3860932"/>
          </a:xfrm>
          <a:prstGeom prst="rect">
            <a:avLst/>
          </a:prstGeom>
        </p:spPr>
      </p:pic>
      <p:pic>
        <p:nvPicPr>
          <p:cNvPr id="6" name="Picture 4" descr="Binomial coefficient - Wikipedia">
            <a:extLst>
              <a:ext uri="{FF2B5EF4-FFF2-40B4-BE49-F238E27FC236}">
                <a16:creationId xmlns:a16="http://schemas.microsoft.com/office/drawing/2014/main" id="{E471199B-E27C-A0FA-B8C4-E79328B47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31482" y="142226"/>
            <a:ext cx="2590800"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0351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CB750-7C77-4305-86D2-A07C3FABFB95}"/>
              </a:ext>
            </a:extLst>
          </p:cNvPr>
          <p:cNvSpPr>
            <a:spLocks noGrp="1"/>
          </p:cNvSpPr>
          <p:nvPr>
            <p:ph type="title"/>
          </p:nvPr>
        </p:nvSpPr>
        <p:spPr/>
        <p:txBody>
          <a:bodyPr/>
          <a:lstStyle/>
          <a:p>
            <a:r>
              <a:rPr lang="en-US" dirty="0"/>
              <a:t>Stars and bars example</a:t>
            </a:r>
          </a:p>
        </p:txBody>
      </p:sp>
      <p:sp>
        <p:nvSpPr>
          <p:cNvPr id="3" name="Content Placeholder 2">
            <a:extLst>
              <a:ext uri="{FF2B5EF4-FFF2-40B4-BE49-F238E27FC236}">
                <a16:creationId xmlns:a16="http://schemas.microsoft.com/office/drawing/2014/main" id="{87000386-2AD4-4670-94F6-06C70384CA23}"/>
              </a:ext>
            </a:extLst>
          </p:cNvPr>
          <p:cNvSpPr>
            <a:spLocks noGrp="1"/>
          </p:cNvSpPr>
          <p:nvPr>
            <p:ph idx="1"/>
          </p:nvPr>
        </p:nvSpPr>
        <p:spPr/>
        <p:txBody>
          <a:bodyPr/>
          <a:lstStyle/>
          <a:p>
            <a:r>
              <a:rPr lang="en-US" dirty="0"/>
              <a:t>Ice cream or money</a:t>
            </a:r>
          </a:p>
        </p:txBody>
      </p:sp>
    </p:spTree>
    <p:extLst>
      <p:ext uri="{BB962C8B-B14F-4D97-AF65-F5344CB8AC3E}">
        <p14:creationId xmlns:p14="http://schemas.microsoft.com/office/powerpoint/2010/main" val="14936338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9615A-8CE0-4F4A-BDE6-E85FEA3D26FA}"/>
              </a:ext>
            </a:extLst>
          </p:cNvPr>
          <p:cNvSpPr>
            <a:spLocks noGrp="1"/>
          </p:cNvSpPr>
          <p:nvPr>
            <p:ph type="title"/>
          </p:nvPr>
        </p:nvSpPr>
        <p:spPr/>
        <p:txBody>
          <a:bodyPr/>
          <a:lstStyle/>
          <a:p>
            <a:r>
              <a:rPr lang="en-US" dirty="0"/>
              <a:t>Python Practice</a:t>
            </a:r>
          </a:p>
        </p:txBody>
      </p:sp>
      <p:sp>
        <p:nvSpPr>
          <p:cNvPr id="3" name="Content Placeholder 2">
            <a:extLst>
              <a:ext uri="{FF2B5EF4-FFF2-40B4-BE49-F238E27FC236}">
                <a16:creationId xmlns:a16="http://schemas.microsoft.com/office/drawing/2014/main" id="{9F23609C-DD75-4CEA-B114-59F23DF1B339}"/>
              </a:ext>
            </a:extLst>
          </p:cNvPr>
          <p:cNvSpPr>
            <a:spLocks noGrp="1"/>
          </p:cNvSpPr>
          <p:nvPr>
            <p:ph idx="1"/>
          </p:nvPr>
        </p:nvSpPr>
        <p:spPr/>
        <p:txBody>
          <a:bodyPr/>
          <a:lstStyle/>
          <a:p>
            <a:r>
              <a:rPr lang="en-US" dirty="0"/>
              <a:t>Write a function to calculate combinations (e.g., "n choose k")</a:t>
            </a:r>
          </a:p>
          <a:p>
            <a:pPr marL="0" indent="0">
              <a:buNone/>
            </a:pPr>
            <a:endParaRPr lang="en-US" dirty="0"/>
          </a:p>
        </p:txBody>
      </p:sp>
      <p:sp>
        <p:nvSpPr>
          <p:cNvPr id="4" name="TextBox 3">
            <a:extLst>
              <a:ext uri="{FF2B5EF4-FFF2-40B4-BE49-F238E27FC236}">
                <a16:creationId xmlns:a16="http://schemas.microsoft.com/office/drawing/2014/main" id="{0DA6CE02-AAFA-492B-8055-2FA6846F5766}"/>
              </a:ext>
            </a:extLst>
          </p:cNvPr>
          <p:cNvSpPr txBox="1"/>
          <p:nvPr/>
        </p:nvSpPr>
        <p:spPr>
          <a:xfrm>
            <a:off x="9500616" y="6405282"/>
            <a:ext cx="1173719" cy="369332"/>
          </a:xfrm>
          <a:prstGeom prst="rect">
            <a:avLst/>
          </a:prstGeom>
          <a:noFill/>
        </p:spPr>
        <p:txBody>
          <a:bodyPr wrap="none" rtlCol="0">
            <a:spAutoFit/>
          </a:bodyPr>
          <a:lstStyle/>
          <a:p>
            <a:r>
              <a:rPr lang="en-US" dirty="0">
                <a:hlinkClick r:id="rId2"/>
              </a:rPr>
              <a:t>example</a:t>
            </a:r>
            <a:endParaRPr lang="en-US" dirty="0"/>
          </a:p>
        </p:txBody>
      </p:sp>
    </p:spTree>
    <p:extLst>
      <p:ext uri="{BB962C8B-B14F-4D97-AF65-F5344CB8AC3E}">
        <p14:creationId xmlns:p14="http://schemas.microsoft.com/office/powerpoint/2010/main" val="2176107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1F897-04D1-4128-8F29-87E0DC063DF4}"/>
              </a:ext>
            </a:extLst>
          </p:cNvPr>
          <p:cNvSpPr>
            <a:spLocks noGrp="1"/>
          </p:cNvSpPr>
          <p:nvPr>
            <p:ph type="title"/>
          </p:nvPr>
        </p:nvSpPr>
        <p:spPr/>
        <p:txBody>
          <a:bodyPr/>
          <a:lstStyle/>
          <a:p>
            <a:r>
              <a:rPr lang="en-US" dirty="0"/>
              <a:t>Probability - Introduction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D63544-333B-4B42-A24A-FC4CA6C08BAA}"/>
                  </a:ext>
                </a:extLst>
              </p:cNvPr>
              <p:cNvSpPr>
                <a:spLocks noGrp="1"/>
              </p:cNvSpPr>
              <p:nvPr>
                <p:ph idx="1"/>
              </p:nvPr>
            </p:nvSpPr>
            <p:spPr/>
            <p:txBody>
              <a:bodyPr>
                <a:normAutofit fontScale="85000" lnSpcReduction="20000"/>
              </a:bodyPr>
              <a:lstStyle/>
              <a:p>
                <a:r>
                  <a:rPr lang="en-US" dirty="0"/>
                  <a:t>Sample Space – The set of all possible outcomes</a:t>
                </a:r>
              </a:p>
              <a:p>
                <a:r>
                  <a:rPr lang="en-US" dirty="0"/>
                  <a:t>Event – A subset of the probability space</a:t>
                </a:r>
              </a:p>
              <a:p>
                <a:r>
                  <a:rPr lang="en-US" dirty="0"/>
                  <a:t>Assuming all outcomes in the sample space are equally likely:</a:t>
                </a:r>
              </a:p>
              <a:p>
                <a:pPr marL="0" indent="0">
                  <a:buNone/>
                </a:pPr>
                <a:endParaRPr lang="en-US" dirty="0"/>
              </a:p>
              <a:p>
                <a:pPr marL="0" indent="0">
                  <a:buNone/>
                </a:pPr>
                <a:r>
                  <a:rPr lang="en-US" dirty="0"/>
                  <a:t>Probability of event E is:</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𝐸</m:t>
                          </m:r>
                        </m:e>
                      </m:d>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r>
                            <a:rPr lang="en-US" i="1" dirty="0" smtClean="0">
                              <a:latin typeface="Cambria Math" panose="02040503050406030204" pitchFamily="18" charset="0"/>
                            </a:rPr>
                            <m:t>𝑙𝑒𝑛𝑔𝑡h</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𝐸</m:t>
                              </m:r>
                            </m:e>
                          </m:d>
                        </m:num>
                        <m:den>
                          <m:r>
                            <a:rPr lang="en-US" i="1" dirty="0">
                              <a:latin typeface="Cambria Math" panose="02040503050406030204" pitchFamily="18" charset="0"/>
                            </a:rPr>
                            <m:t>𝑙𝑒𝑛𝑔𝑡h</m:t>
                          </m:r>
                          <m:d>
                            <m:dPr>
                              <m:ctrlPr>
                                <a:rPr lang="en-US" i="1" dirty="0">
                                  <a:latin typeface="Cambria Math" panose="02040503050406030204" pitchFamily="18" charset="0"/>
                                </a:rPr>
                              </m:ctrlPr>
                            </m:dPr>
                            <m:e>
                              <m:r>
                                <a:rPr lang="en-US" i="1" dirty="0">
                                  <a:latin typeface="Cambria Math" panose="02040503050406030204" pitchFamily="18" charset="0"/>
                                </a:rPr>
                                <m:t>𝑆𝑝𝑎𝑐𝑒</m:t>
                              </m:r>
                            </m:e>
                          </m:d>
                        </m:den>
                      </m:f>
                    </m:oMath>
                  </m:oMathPara>
                </a14:m>
                <a:endParaRPr lang="en-US" dirty="0"/>
              </a:p>
              <a:p>
                <a:endParaRPr lang="en-US" dirty="0"/>
              </a:p>
              <a:p>
                <a:r>
                  <a:rPr lang="en-US" dirty="0"/>
                  <a:t>Another way to think about it:</a:t>
                </a:r>
              </a:p>
              <a:p>
                <a:pPr marL="0" indent="0">
                  <a:buNone/>
                </a:pPr>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𝐸</m:t>
                          </m:r>
                        </m:e>
                      </m:d>
                      <m:r>
                        <a:rPr lang="en-US" b="0" i="1" dirty="0" smtClean="0">
                          <a:latin typeface="Cambria Math" panose="02040503050406030204" pitchFamily="18" charset="0"/>
                        </a:rPr>
                        <m:t>= </m:t>
                      </m:r>
                      <m:f>
                        <m:fPr>
                          <m:ctrlPr>
                            <a:rPr lang="en-US" i="1" dirty="0" smtClean="0">
                              <a:latin typeface="Cambria Math" panose="02040503050406030204" pitchFamily="18" charset="0"/>
                            </a:rPr>
                          </m:ctrlPr>
                        </m:fPr>
                        <m:num>
                          <m:r>
                            <a:rPr lang="en-US" i="1" dirty="0">
                              <a:latin typeface="Cambria Math" panose="02040503050406030204" pitchFamily="18" charset="0"/>
                            </a:rPr>
                            <m:t>𝑁𝑢𝑚𝑏𝑒𝑟</m:t>
                          </m:r>
                          <m:r>
                            <a:rPr lang="en-US" i="1" dirty="0">
                              <a:latin typeface="Cambria Math" panose="02040503050406030204" pitchFamily="18" charset="0"/>
                            </a:rPr>
                            <m:t> </m:t>
                          </m:r>
                          <m:r>
                            <a:rPr lang="en-US" i="1" dirty="0">
                              <a:latin typeface="Cambria Math" panose="02040503050406030204" pitchFamily="18" charset="0"/>
                            </a:rPr>
                            <m:t>𝑜𝑓</m:t>
                          </m:r>
                          <m:r>
                            <a:rPr lang="en-US" i="1" dirty="0">
                              <a:latin typeface="Cambria Math" panose="02040503050406030204" pitchFamily="18" charset="0"/>
                            </a:rPr>
                            <m:t> </m:t>
                          </m:r>
                          <m:r>
                            <a:rPr lang="en-US" i="1" dirty="0">
                              <a:latin typeface="Cambria Math" panose="02040503050406030204" pitchFamily="18" charset="0"/>
                            </a:rPr>
                            <m:t>𝑠𝑢𝑐𝑐𝑒𝑠𝑠𝑓𝑢𝑙</m:t>
                          </m:r>
                          <m:r>
                            <a:rPr lang="en-US" i="1" dirty="0">
                              <a:latin typeface="Cambria Math" panose="02040503050406030204" pitchFamily="18" charset="0"/>
                            </a:rPr>
                            <m:t> </m:t>
                          </m:r>
                          <m:r>
                            <a:rPr lang="en-US" i="1" dirty="0">
                              <a:latin typeface="Cambria Math" panose="02040503050406030204" pitchFamily="18" charset="0"/>
                            </a:rPr>
                            <m:t>𝑜𝑢𝑡𝑐𝑜𝑚𝑒𝑠</m:t>
                          </m:r>
                        </m:num>
                        <m:den>
                          <m:r>
                            <a:rPr lang="en-US" b="0" i="1" dirty="0" smtClean="0">
                              <a:latin typeface="Cambria Math" panose="02040503050406030204" pitchFamily="18" charset="0"/>
                            </a:rPr>
                            <m:t>𝑁</m:t>
                          </m:r>
                          <m:r>
                            <a:rPr lang="en-US" i="1" dirty="0">
                              <a:latin typeface="Cambria Math" panose="02040503050406030204" pitchFamily="18" charset="0"/>
                            </a:rPr>
                            <m:t>𝑢𝑚𝑏𝑒𝑟</m:t>
                          </m:r>
                          <m:r>
                            <a:rPr lang="en-US" i="1" dirty="0">
                              <a:latin typeface="Cambria Math" panose="02040503050406030204" pitchFamily="18" charset="0"/>
                            </a:rPr>
                            <m:t> </m:t>
                          </m:r>
                          <m:r>
                            <a:rPr lang="en-US" i="1" dirty="0">
                              <a:latin typeface="Cambria Math" panose="02040503050406030204" pitchFamily="18" charset="0"/>
                            </a:rPr>
                            <m:t>𝑜𝑓</m:t>
                          </m:r>
                          <m:r>
                            <a:rPr lang="en-US" i="1" dirty="0">
                              <a:latin typeface="Cambria Math" panose="02040503050406030204" pitchFamily="18" charset="0"/>
                            </a:rPr>
                            <m:t> </m:t>
                          </m:r>
                          <m:r>
                            <a:rPr lang="en-US" i="1" dirty="0">
                              <a:latin typeface="Cambria Math" panose="02040503050406030204" pitchFamily="18" charset="0"/>
                            </a:rPr>
                            <m:t>𝑝𝑜𝑠𝑠𝑖𝑏𝑙𝑒</m:t>
                          </m:r>
                          <m:r>
                            <a:rPr lang="en-US" i="1" dirty="0">
                              <a:latin typeface="Cambria Math" panose="02040503050406030204" pitchFamily="18" charset="0"/>
                            </a:rPr>
                            <m:t> </m:t>
                          </m:r>
                          <m:r>
                            <a:rPr lang="en-US" i="1" dirty="0">
                              <a:latin typeface="Cambria Math" panose="02040503050406030204" pitchFamily="18" charset="0"/>
                            </a:rPr>
                            <m:t>𝑜𝑢𝑡𝑐𝑜𝑚𝑒𝑠</m:t>
                          </m:r>
                        </m:den>
                      </m:f>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3FD63544-333B-4B42-A24A-FC4CA6C08BAA}"/>
                  </a:ext>
                </a:extLst>
              </p:cNvPr>
              <p:cNvSpPr>
                <a:spLocks noGrp="1" noRot="1" noChangeAspect="1" noMove="1" noResize="1" noEditPoints="1" noAdjustHandles="1" noChangeArrowheads="1" noChangeShapeType="1" noTextEdit="1"/>
              </p:cNvSpPr>
              <p:nvPr>
                <p:ph idx="1"/>
              </p:nvPr>
            </p:nvSpPr>
            <p:spPr>
              <a:blipFill>
                <a:blip r:embed="rId2"/>
                <a:stretch>
                  <a:fillRect l="-965" t="-3198" b="-87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7E64EE7-0D21-4B83-ABA3-B5BE322748BA}"/>
              </a:ext>
            </a:extLst>
          </p:cNvPr>
          <p:cNvSpPr txBox="1"/>
          <p:nvPr/>
        </p:nvSpPr>
        <p:spPr>
          <a:xfrm>
            <a:off x="0" y="6620361"/>
            <a:ext cx="5168403" cy="230832"/>
          </a:xfrm>
          <a:prstGeom prst="rect">
            <a:avLst/>
          </a:prstGeom>
          <a:noFill/>
        </p:spPr>
        <p:txBody>
          <a:bodyPr wrap="none" rtlCol="0">
            <a:spAutoFit/>
          </a:bodyPr>
          <a:lstStyle/>
          <a:p>
            <a:r>
              <a:rPr lang="en-US" sz="900" dirty="0"/>
              <a:t>Rosen, Kenneth. </a:t>
            </a:r>
            <a:r>
              <a:rPr lang="en-US" sz="900" i="1" dirty="0"/>
              <a:t>Discrete Mathematics and Its Applications, 7th Edition</a:t>
            </a:r>
            <a:r>
              <a:rPr lang="en-US" sz="900" dirty="0"/>
              <a:t>. McGraw-Hill, 2012</a:t>
            </a:r>
          </a:p>
        </p:txBody>
      </p:sp>
      <p:sp>
        <p:nvSpPr>
          <p:cNvPr id="7" name="Rectangle 6">
            <a:extLst>
              <a:ext uri="{FF2B5EF4-FFF2-40B4-BE49-F238E27FC236}">
                <a16:creationId xmlns:a16="http://schemas.microsoft.com/office/drawing/2014/main" id="{EF490666-EB37-49D7-83BF-DA7153971024}"/>
              </a:ext>
            </a:extLst>
          </p:cNvPr>
          <p:cNvSpPr/>
          <p:nvPr/>
        </p:nvSpPr>
        <p:spPr>
          <a:xfrm>
            <a:off x="8158701" y="3422174"/>
            <a:ext cx="2976880" cy="1158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probability of an event is a number between 0 and 1</a:t>
            </a:r>
          </a:p>
        </p:txBody>
      </p:sp>
    </p:spTree>
    <p:extLst>
      <p:ext uri="{BB962C8B-B14F-4D97-AF65-F5344CB8AC3E}">
        <p14:creationId xmlns:p14="http://schemas.microsoft.com/office/powerpoint/2010/main" val="121559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01AF7-492F-428A-89B2-454116B1D3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FBF034-13F8-482A-A551-3B08E8C5285F}"/>
              </a:ext>
            </a:extLst>
          </p:cNvPr>
          <p:cNvSpPr>
            <a:spLocks noGrp="1"/>
          </p:cNvSpPr>
          <p:nvPr>
            <p:ph idx="1"/>
          </p:nvPr>
        </p:nvSpPr>
        <p:spPr/>
        <p:txBody>
          <a:bodyPr/>
          <a:lstStyle/>
          <a:p>
            <a:pPr marL="0" indent="0">
              <a:buNone/>
            </a:pPr>
            <a:r>
              <a:rPr lang="en-US" dirty="0"/>
              <a:t>Example:</a:t>
            </a:r>
          </a:p>
          <a:p>
            <a:pPr marL="0" indent="0">
              <a:buNone/>
            </a:pPr>
            <a:endParaRPr lang="en-US" dirty="0"/>
          </a:p>
          <a:p>
            <a:pPr marL="0" indent="0">
              <a:buNone/>
            </a:pPr>
            <a:r>
              <a:rPr lang="en-US" dirty="0"/>
              <a:t>Suppose a jar contains 9 Skittles, 4 green and 5 red. What is the probability that a randomly chosen Skittle will be green?</a:t>
            </a:r>
          </a:p>
          <a:p>
            <a:pPr marL="0" indent="0">
              <a:buNone/>
            </a:pPr>
            <a:endParaRPr lang="en-US" dirty="0"/>
          </a:p>
          <a:p>
            <a:pPr marL="0" indent="0">
              <a:buNone/>
            </a:pPr>
            <a:r>
              <a:rPr lang="en-US" dirty="0"/>
              <a:t>Sample space = {g1, g2, g3, g4, r1, r2, r3, r4, r4}</a:t>
            </a:r>
          </a:p>
          <a:p>
            <a:pPr marL="0" indent="0">
              <a:buNone/>
            </a:pPr>
            <a:r>
              <a:rPr lang="en-US" dirty="0"/>
              <a:t>Event = {g1, g2, g3, g4}</a:t>
            </a:r>
          </a:p>
          <a:p>
            <a:pPr marL="0" indent="0">
              <a:buNone/>
            </a:pPr>
            <a:r>
              <a:rPr lang="en-US" dirty="0"/>
              <a:t>P(E) = </a:t>
            </a:r>
            <a:r>
              <a:rPr lang="en-US" dirty="0" err="1"/>
              <a:t>len</a:t>
            </a:r>
            <a:r>
              <a:rPr lang="en-US" dirty="0"/>
              <a:t>(Event) / </a:t>
            </a:r>
            <a:r>
              <a:rPr lang="en-US" dirty="0" err="1"/>
              <a:t>len</a:t>
            </a:r>
            <a:r>
              <a:rPr lang="en-US" dirty="0"/>
              <a:t>(Space) = 4/9 = 0.444444...</a:t>
            </a:r>
          </a:p>
          <a:p>
            <a:pPr marL="0" indent="0">
              <a:buNone/>
            </a:pPr>
            <a:endParaRPr lang="en-US" dirty="0"/>
          </a:p>
        </p:txBody>
      </p:sp>
      <p:sp>
        <p:nvSpPr>
          <p:cNvPr id="4" name="TextBox 3">
            <a:extLst>
              <a:ext uri="{FF2B5EF4-FFF2-40B4-BE49-F238E27FC236}">
                <a16:creationId xmlns:a16="http://schemas.microsoft.com/office/drawing/2014/main" id="{F453A1C9-08FB-44BB-9D62-58DBAD7A19A9}"/>
              </a:ext>
            </a:extLst>
          </p:cNvPr>
          <p:cNvSpPr txBox="1"/>
          <p:nvPr/>
        </p:nvSpPr>
        <p:spPr>
          <a:xfrm>
            <a:off x="0" y="6620361"/>
            <a:ext cx="5168403" cy="230832"/>
          </a:xfrm>
          <a:prstGeom prst="rect">
            <a:avLst/>
          </a:prstGeom>
          <a:noFill/>
        </p:spPr>
        <p:txBody>
          <a:bodyPr wrap="none" rtlCol="0">
            <a:spAutoFit/>
          </a:bodyPr>
          <a:lstStyle/>
          <a:p>
            <a:r>
              <a:rPr lang="en-US" sz="900" dirty="0"/>
              <a:t>Rosen, Kenneth. </a:t>
            </a:r>
            <a:r>
              <a:rPr lang="en-US" sz="900" i="1" dirty="0"/>
              <a:t>Discrete Mathematics and Its Applications, 7th Edition</a:t>
            </a:r>
            <a:r>
              <a:rPr lang="en-US" sz="900" dirty="0"/>
              <a:t>. McGraw-Hill, 2012</a:t>
            </a:r>
          </a:p>
        </p:txBody>
      </p:sp>
      <p:pic>
        <p:nvPicPr>
          <p:cNvPr id="3074" name="Picture 2" descr="Skittles Bulk Candy for Vending - CandyMachines.com">
            <a:extLst>
              <a:ext uri="{FF2B5EF4-FFF2-40B4-BE49-F238E27FC236}">
                <a16:creationId xmlns:a16="http://schemas.microsoft.com/office/drawing/2014/main" id="{F305981C-9C1E-4A6B-91A5-6C1559AD3A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8722" y="3763963"/>
            <a:ext cx="2413000" cy="24130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95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A2CE68-E629-41C3-94FD-5A98D783ABA4}"/>
              </a:ext>
            </a:extLst>
          </p:cNvPr>
          <p:cNvSpPr>
            <a:spLocks noGrp="1"/>
          </p:cNvSpPr>
          <p:nvPr>
            <p:ph type="title"/>
          </p:nvPr>
        </p:nvSpPr>
        <p:spPr/>
        <p:txBody>
          <a:bodyPr/>
          <a:lstStyle/>
          <a:p>
            <a:r>
              <a:rPr lang="en-US" dirty="0"/>
              <a:t>Work on Exercise Set as a Team</a:t>
            </a:r>
          </a:p>
        </p:txBody>
      </p:sp>
      <p:sp>
        <p:nvSpPr>
          <p:cNvPr id="5" name="Text Placeholder 4">
            <a:extLst>
              <a:ext uri="{FF2B5EF4-FFF2-40B4-BE49-F238E27FC236}">
                <a16:creationId xmlns:a16="http://schemas.microsoft.com/office/drawing/2014/main" id="{28468233-3D68-4A83-884F-3610B585A6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43300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E25CBA-64B6-4769-AD71-6D30FCF3D8C5}"/>
              </a:ext>
            </a:extLst>
          </p:cNvPr>
          <p:cNvSpPr>
            <a:spLocks noGrp="1"/>
          </p:cNvSpPr>
          <p:nvPr>
            <p:ph type="title"/>
          </p:nvPr>
        </p:nvSpPr>
        <p:spPr/>
        <p:txBody>
          <a:bodyPr/>
          <a:lstStyle/>
          <a:p>
            <a:r>
              <a:rPr lang="en-US"/>
              <a:t>Rolling dice – Does order matter?</a:t>
            </a:r>
            <a:endParaRPr lang="en-US" dirty="0"/>
          </a:p>
        </p:txBody>
      </p:sp>
      <p:sp>
        <p:nvSpPr>
          <p:cNvPr id="5" name="Content Placeholder 4">
            <a:extLst>
              <a:ext uri="{FF2B5EF4-FFF2-40B4-BE49-F238E27FC236}">
                <a16:creationId xmlns:a16="http://schemas.microsoft.com/office/drawing/2014/main" id="{58727281-DB62-40B9-AA07-CC1F16C4A632}"/>
              </a:ext>
            </a:extLst>
          </p:cNvPr>
          <p:cNvSpPr>
            <a:spLocks noGrp="1"/>
          </p:cNvSpPr>
          <p:nvPr>
            <p:ph idx="1"/>
          </p:nvPr>
        </p:nvSpPr>
        <p:spPr/>
        <p:txBody>
          <a:bodyPr>
            <a:normAutofit fontScale="85000" lnSpcReduction="20000"/>
          </a:bodyPr>
          <a:lstStyle/>
          <a:p>
            <a:pPr marL="0" indent="0">
              <a:buNone/>
            </a:pPr>
            <a:r>
              <a:rPr lang="en-US"/>
              <a:t>Let's talk about flipping coins:</a:t>
            </a:r>
          </a:p>
          <a:p>
            <a:pPr marL="0" indent="0">
              <a:buNone/>
            </a:pPr>
            <a:endParaRPr lang="en-US"/>
          </a:p>
          <a:p>
            <a:pPr marL="0" indent="0">
              <a:buNone/>
            </a:pPr>
            <a:r>
              <a:rPr lang="en-US"/>
              <a:t>If order doesn't matter, then here is our sample space when flipping two coins:</a:t>
            </a:r>
          </a:p>
          <a:p>
            <a:pPr marL="400050" lvl="1" indent="0">
              <a:buNone/>
            </a:pPr>
            <a:r>
              <a:rPr lang="en-US"/>
              <a:t>{HH, HT, TT}</a:t>
            </a:r>
          </a:p>
          <a:p>
            <a:pPr marL="0" indent="0">
              <a:buNone/>
            </a:pPr>
            <a:endParaRPr lang="en-US"/>
          </a:p>
          <a:p>
            <a:pPr marL="0" indent="0">
              <a:buNone/>
            </a:pPr>
            <a:r>
              <a:rPr lang="en-US"/>
              <a:t>The probability of getting one H and one T would be 1/3. This is clearly incorrect. </a:t>
            </a:r>
          </a:p>
          <a:p>
            <a:pPr marL="0" indent="0">
              <a:buNone/>
            </a:pPr>
            <a:endParaRPr lang="en-US"/>
          </a:p>
          <a:p>
            <a:pPr marL="0" indent="0">
              <a:buNone/>
            </a:pPr>
            <a:r>
              <a:rPr lang="en-US"/>
              <a:t>It's not so much that </a:t>
            </a:r>
            <a:r>
              <a:rPr lang="en-US" b="1"/>
              <a:t>order</a:t>
            </a:r>
            <a:r>
              <a:rPr lang="en-US"/>
              <a:t> matters, but that we need to distinguish the outcomes of two different variables. Coin #1 and Coin #2. We need to treat them as if order does matter.</a:t>
            </a:r>
          </a:p>
          <a:p>
            <a:pPr marL="400050" lvl="1" indent="0">
              <a:buNone/>
            </a:pPr>
            <a:r>
              <a:rPr lang="en-US"/>
              <a:t>{HH, HT, TH, TT}</a:t>
            </a:r>
          </a:p>
          <a:p>
            <a:pPr marL="0" indent="0">
              <a:buNone/>
            </a:pPr>
            <a:r>
              <a:rPr lang="en-US"/>
              <a:t>Now the probability of getting one H and one T is 2/4 = 1/2, which is correct.</a:t>
            </a:r>
            <a:endParaRPr lang="en-US" dirty="0"/>
          </a:p>
        </p:txBody>
      </p:sp>
      <p:pic>
        <p:nvPicPr>
          <p:cNvPr id="7" name="Picture 6" descr="Two dice rolling in mid-air">
            <a:extLst>
              <a:ext uri="{FF2B5EF4-FFF2-40B4-BE49-F238E27FC236}">
                <a16:creationId xmlns:a16="http://schemas.microsoft.com/office/drawing/2014/main" id="{BB225A4A-D5F0-42E4-99B8-B92B8B487E05}"/>
              </a:ext>
            </a:extLst>
          </p:cNvPr>
          <p:cNvPicPr>
            <a:picLocks noChangeAspect="1"/>
          </p:cNvPicPr>
          <p:nvPr/>
        </p:nvPicPr>
        <p:blipFill rotWithShape="1">
          <a:blip r:embed="rId2">
            <a:extLst>
              <a:ext uri="{28A0092B-C50C-407E-A947-70E740481C1C}">
                <a14:useLocalDpi xmlns:a14="http://schemas.microsoft.com/office/drawing/2010/main" val="0"/>
              </a:ext>
            </a:extLst>
          </a:blip>
          <a:srcRect l="37189" t="46111" r="37935" b="23018"/>
          <a:stretch/>
        </p:blipFill>
        <p:spPr>
          <a:xfrm>
            <a:off x="9839324" y="0"/>
            <a:ext cx="2352675" cy="1965930"/>
          </a:xfrm>
          <a:prstGeom prst="rect">
            <a:avLst/>
          </a:prstGeom>
        </p:spPr>
      </p:pic>
      <p:pic>
        <p:nvPicPr>
          <p:cNvPr id="1026" name="Picture 2" descr="Perspective: The coin toss and the &amp;#39;hot hand&amp;#39;">
            <a:extLst>
              <a:ext uri="{FF2B5EF4-FFF2-40B4-BE49-F238E27FC236}">
                <a16:creationId xmlns:a16="http://schemas.microsoft.com/office/drawing/2014/main" id="{B0035A52-3975-4180-AC80-DD7027F28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1411" y="2518614"/>
            <a:ext cx="1779029" cy="31771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2C6399C-CE4B-491B-B51F-4CB4CA417304}"/>
              </a:ext>
            </a:extLst>
          </p:cNvPr>
          <p:cNvSpPr txBox="1"/>
          <p:nvPr/>
        </p:nvSpPr>
        <p:spPr>
          <a:xfrm>
            <a:off x="0" y="6604084"/>
            <a:ext cx="6926896" cy="253916"/>
          </a:xfrm>
          <a:prstGeom prst="rect">
            <a:avLst/>
          </a:prstGeom>
          <a:noFill/>
        </p:spPr>
        <p:txBody>
          <a:bodyPr wrap="none" rtlCol="0">
            <a:spAutoFit/>
          </a:bodyPr>
          <a:lstStyle/>
          <a:p>
            <a:r>
              <a:rPr lang="en-US" sz="1050" dirty="0">
                <a:hlinkClick r:id="rId4"/>
              </a:rPr>
              <a:t>https://math.stackexchange.com/questions/2428759/why-does-order-matter-when-two-dice-are-rolled</a:t>
            </a:r>
            <a:endParaRPr lang="en-US" sz="1050" dirty="0"/>
          </a:p>
        </p:txBody>
      </p:sp>
    </p:spTree>
    <p:extLst>
      <p:ext uri="{BB962C8B-B14F-4D97-AF65-F5344CB8AC3E}">
        <p14:creationId xmlns:p14="http://schemas.microsoft.com/office/powerpoint/2010/main" val="90537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EDB8B-D610-4B1E-92F4-5DE79967D9AE}"/>
              </a:ext>
            </a:extLst>
          </p:cNvPr>
          <p:cNvSpPr>
            <a:spLocks noGrp="1"/>
          </p:cNvSpPr>
          <p:nvPr>
            <p:ph type="title"/>
          </p:nvPr>
        </p:nvSpPr>
        <p:spPr/>
        <p:txBody>
          <a:bodyPr/>
          <a:lstStyle/>
          <a:p>
            <a:r>
              <a:rPr lang="en-US" dirty="0"/>
              <a:t>Yahtzee – Does order matter?</a:t>
            </a:r>
          </a:p>
        </p:txBody>
      </p:sp>
      <p:sp>
        <p:nvSpPr>
          <p:cNvPr id="3" name="Content Placeholder 2">
            <a:extLst>
              <a:ext uri="{FF2B5EF4-FFF2-40B4-BE49-F238E27FC236}">
                <a16:creationId xmlns:a16="http://schemas.microsoft.com/office/drawing/2014/main" id="{406208D9-F4CB-4948-BBCE-BA713B01280B}"/>
              </a:ext>
            </a:extLst>
          </p:cNvPr>
          <p:cNvSpPr>
            <a:spLocks noGrp="1"/>
          </p:cNvSpPr>
          <p:nvPr>
            <p:ph idx="1"/>
          </p:nvPr>
        </p:nvSpPr>
        <p:spPr/>
        <p:txBody>
          <a:bodyPr/>
          <a:lstStyle/>
          <a:p>
            <a:pPr marL="0" indent="0">
              <a:buNone/>
            </a:pPr>
            <a:r>
              <a:rPr lang="en-US" dirty="0"/>
              <a:t>Just like flipping coins, if we roll five dice, we have five different variables. So we need to treat the problem as if order does matter in order to easily distinguish between the five dice.</a:t>
            </a:r>
          </a:p>
          <a:p>
            <a:pPr marL="0" indent="0">
              <a:buNone/>
            </a:pPr>
            <a:endParaRPr lang="en-US" dirty="0"/>
          </a:p>
          <a:p>
            <a:pPr marL="0" indent="0">
              <a:buNone/>
            </a:pPr>
            <a:r>
              <a:rPr lang="en-US" dirty="0"/>
              <a:t>If not, then our sample space does not equally represent all possible rolls.</a:t>
            </a:r>
          </a:p>
          <a:p>
            <a:pPr marL="0" indent="0">
              <a:buNone/>
            </a:pPr>
            <a:endParaRPr lang="en-US" dirty="0"/>
          </a:p>
          <a:p>
            <a:pPr marL="0" indent="0">
              <a:buNone/>
            </a:pPr>
            <a:r>
              <a:rPr lang="en-US" dirty="0"/>
              <a:t>(1,1,1,1,1) is not as likely as (1,2,3,4,5) because (1,1,1,1,1) can only happen one way, but (1,2,3,4,5) can happen 5!=120 ways.</a:t>
            </a:r>
          </a:p>
        </p:txBody>
      </p:sp>
      <p:sp>
        <p:nvSpPr>
          <p:cNvPr id="4" name="TextBox 3">
            <a:extLst>
              <a:ext uri="{FF2B5EF4-FFF2-40B4-BE49-F238E27FC236}">
                <a16:creationId xmlns:a16="http://schemas.microsoft.com/office/drawing/2014/main" id="{0E499262-3019-4918-B120-9FB99785EBD6}"/>
              </a:ext>
            </a:extLst>
          </p:cNvPr>
          <p:cNvSpPr txBox="1"/>
          <p:nvPr/>
        </p:nvSpPr>
        <p:spPr>
          <a:xfrm>
            <a:off x="645130" y="5279456"/>
            <a:ext cx="2141933" cy="369332"/>
          </a:xfrm>
          <a:prstGeom prst="rect">
            <a:avLst/>
          </a:prstGeom>
          <a:noFill/>
        </p:spPr>
        <p:txBody>
          <a:bodyPr wrap="none" rtlCol="0">
            <a:spAutoFit/>
          </a:bodyPr>
          <a:lstStyle/>
          <a:p>
            <a:r>
              <a:rPr lang="en-US" dirty="0">
                <a:hlinkClick r:id="rId2"/>
              </a:rPr>
              <a:t>Show with Python</a:t>
            </a:r>
            <a:endParaRPr lang="en-US" dirty="0"/>
          </a:p>
        </p:txBody>
      </p:sp>
    </p:spTree>
    <p:extLst>
      <p:ext uri="{BB962C8B-B14F-4D97-AF65-F5344CB8AC3E}">
        <p14:creationId xmlns:p14="http://schemas.microsoft.com/office/powerpoint/2010/main" val="145233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A2CE68-E629-41C3-94FD-5A98D783ABA4}"/>
              </a:ext>
            </a:extLst>
          </p:cNvPr>
          <p:cNvSpPr>
            <a:spLocks noGrp="1"/>
          </p:cNvSpPr>
          <p:nvPr>
            <p:ph type="title"/>
          </p:nvPr>
        </p:nvSpPr>
        <p:spPr/>
        <p:txBody>
          <a:bodyPr/>
          <a:lstStyle/>
          <a:p>
            <a:r>
              <a:rPr lang="en-US" dirty="0"/>
              <a:t>Work on Exercise Set as a Team</a:t>
            </a:r>
          </a:p>
        </p:txBody>
      </p:sp>
      <p:sp>
        <p:nvSpPr>
          <p:cNvPr id="5" name="Text Placeholder 4">
            <a:extLst>
              <a:ext uri="{FF2B5EF4-FFF2-40B4-BE49-F238E27FC236}">
                <a16:creationId xmlns:a16="http://schemas.microsoft.com/office/drawing/2014/main" id="{28468233-3D68-4A83-884F-3610B585A6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1863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Function Classification"/>
          <p:cNvSpPr txBox="1">
            <a:spLocks noGrp="1"/>
          </p:cNvSpPr>
          <p:nvPr>
            <p:ph type="title"/>
          </p:nvPr>
        </p:nvSpPr>
        <p:spPr>
          <a:prstGeom prst="rect">
            <a:avLst/>
          </a:prstGeom>
        </p:spPr>
        <p:txBody>
          <a:bodyPr/>
          <a:lstStyle/>
          <a:p>
            <a:r>
              <a:rPr lang="en-US" dirty="0"/>
              <a:t>Recall - </a:t>
            </a:r>
            <a:r>
              <a:rPr dirty="0"/>
              <a:t>Function Classification</a:t>
            </a:r>
          </a:p>
        </p:txBody>
      </p:sp>
      <p:sp>
        <p:nvSpPr>
          <p:cNvPr id="397" name="onto…"/>
          <p:cNvSpPr txBox="1"/>
          <p:nvPr/>
        </p:nvSpPr>
        <p:spPr>
          <a:xfrm>
            <a:off x="646111" y="3889138"/>
            <a:ext cx="3426881" cy="19187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marL="482185" indent="-482185">
              <a:buSzPct val="100000"/>
              <a:buAutoNum type="alphaUcPeriod"/>
            </a:pPr>
            <a:r>
              <a:rPr sz="2000" dirty="0"/>
              <a:t>onto</a:t>
            </a:r>
            <a:endParaRPr lang="en-US" sz="2000" dirty="0"/>
          </a:p>
          <a:p>
            <a:pPr marL="482185" indent="-482185">
              <a:buSzPct val="100000"/>
              <a:buAutoNum type="alphaUcPeriod"/>
            </a:pPr>
            <a:r>
              <a:rPr lang="en-US" sz="2000" dirty="0"/>
              <a:t>one-to-one</a:t>
            </a:r>
            <a:endParaRPr sz="2000" dirty="0"/>
          </a:p>
          <a:p>
            <a:pPr marL="482185" indent="-482185">
              <a:buSzPct val="100000"/>
              <a:buAutoNum type="alphaUcPeriod"/>
            </a:pPr>
            <a:r>
              <a:rPr sz="2000" dirty="0"/>
              <a:t>injection</a:t>
            </a:r>
          </a:p>
          <a:p>
            <a:pPr marL="482185" indent="-482185">
              <a:buSzPct val="100000"/>
              <a:buAutoNum type="alphaUcPeriod"/>
            </a:pPr>
            <a:r>
              <a:rPr sz="2000" dirty="0"/>
              <a:t>bijection</a:t>
            </a:r>
          </a:p>
          <a:p>
            <a:pPr marL="482185" indent="-482185">
              <a:buSzPct val="100000"/>
              <a:buAutoNum type="alphaUcPeriod"/>
            </a:pPr>
            <a:r>
              <a:rPr sz="2000" dirty="0"/>
              <a:t>surjection</a:t>
            </a:r>
          </a:p>
          <a:p>
            <a:pPr marL="482185" indent="-482185">
              <a:buSzPct val="100000"/>
              <a:buAutoNum type="alphaUcPeriod"/>
            </a:pPr>
            <a:r>
              <a:rPr sz="2000" dirty="0"/>
              <a:t>not a function</a:t>
            </a:r>
          </a:p>
        </p:txBody>
      </p:sp>
      <mc:AlternateContent xmlns:mc="http://schemas.openxmlformats.org/markup-compatibility/2006" xmlns:a14="http://schemas.microsoft.com/office/drawing/2010/main">
        <mc:Choice Requires="a14">
          <p:sp>
            <p:nvSpPr>
              <p:cNvPr id="398" name="Equation"/>
              <p:cNvSpPr txBox="1"/>
              <p:nvPr/>
            </p:nvSpPr>
            <p:spPr>
              <a:xfrm>
                <a:off x="646111" y="1906199"/>
                <a:ext cx="2996077" cy="411203"/>
              </a:xfrm>
              <a:prstGeom prst="rect">
                <a:avLst/>
              </a:prstGeom>
              <a:ln w="12700">
                <a:miter lim="400000"/>
              </a:ln>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2672" b="0" i="1" smtClean="0">
                          <a:solidFill>
                            <a:schemeClr val="tx1"/>
                          </a:solidFill>
                          <a:latin typeface="Cambria Math" panose="02040503050406030204" pitchFamily="18" charset="0"/>
                        </a:rPr>
                        <m:t>𝑖𝑒</m:t>
                      </m:r>
                      <m:r>
                        <a:rPr lang="en-US" sz="2672" b="0" i="1" smtClean="0">
                          <a:solidFill>
                            <a:schemeClr val="tx1"/>
                          </a:solidFill>
                          <a:latin typeface="Cambria Math" panose="02040503050406030204" pitchFamily="18" charset="0"/>
                        </a:rPr>
                        <m:t>.</m:t>
                      </m:r>
                      <m:r>
                        <a:rPr lang="ar-AE" sz="2672" i="1" smtClean="0">
                          <a:solidFill>
                            <a:schemeClr val="tx1"/>
                          </a:solidFill>
                          <a:latin typeface="Cambria Math" panose="02040503050406030204" pitchFamily="18" charset="0"/>
                        </a:rPr>
                        <m:t>𝐹</m:t>
                      </m:r>
                      <m:r>
                        <a:rPr lang="ar-AE" sz="2672" i="1" smtClean="0">
                          <a:solidFill>
                            <a:schemeClr val="tx1"/>
                          </a:solidFill>
                          <a:latin typeface="Cambria Math" panose="02040503050406030204" pitchFamily="18" charset="0"/>
                        </a:rPr>
                        <m:t>(</m:t>
                      </m:r>
                      <m:r>
                        <a:rPr lang="ar-AE" sz="2672" i="1" smtClean="0">
                          <a:solidFill>
                            <a:schemeClr val="tx1"/>
                          </a:solidFill>
                          <a:latin typeface="Cambria Math" panose="02040503050406030204" pitchFamily="18" charset="0"/>
                        </a:rPr>
                        <m:t>𝑥</m:t>
                      </m:r>
                      <m:r>
                        <a:rPr lang="ar-AE" sz="2672" i="1" smtClean="0">
                          <a:solidFill>
                            <a:schemeClr val="tx1"/>
                          </a:solidFill>
                          <a:latin typeface="Cambria Math" panose="02040503050406030204" pitchFamily="18" charset="0"/>
                        </a:rPr>
                        <m:t>)=</m:t>
                      </m:r>
                      <m:sSup>
                        <m:sSupPr>
                          <m:ctrlPr>
                            <a:rPr lang="ar-AE" sz="2672" i="1">
                              <a:solidFill>
                                <a:schemeClr val="tx1"/>
                              </a:solidFill>
                              <a:latin typeface="Cambria Math" panose="02040503050406030204" pitchFamily="18" charset="0"/>
                            </a:rPr>
                          </m:ctrlPr>
                        </m:sSupPr>
                        <m:e>
                          <m:r>
                            <a:rPr lang="ar-AE" sz="2672" i="1">
                              <a:solidFill>
                                <a:schemeClr val="tx1"/>
                              </a:solidFill>
                              <a:latin typeface="Cambria Math" panose="02040503050406030204" pitchFamily="18" charset="0"/>
                            </a:rPr>
                            <m:t>𝑥</m:t>
                          </m:r>
                        </m:e>
                        <m:sup>
                          <m:r>
                            <a:rPr lang="ar-AE" sz="2672" i="1">
                              <a:solidFill>
                                <a:schemeClr val="tx1"/>
                              </a:solidFill>
                              <a:latin typeface="Cambria Math" panose="02040503050406030204" pitchFamily="18" charset="0"/>
                            </a:rPr>
                            <m:t>2</m:t>
                          </m:r>
                        </m:sup>
                      </m:sSup>
                      <m:r>
                        <a:rPr lang="ar-AE" sz="2672" i="1">
                          <a:solidFill>
                            <a:schemeClr val="tx1"/>
                          </a:solidFill>
                          <a:latin typeface="Cambria Math" panose="02040503050406030204" pitchFamily="18" charset="0"/>
                        </a:rPr>
                        <m:t>,</m:t>
                      </m:r>
                      <m:r>
                        <a:rPr lang="ar-AE" sz="2672" i="1">
                          <a:solidFill>
                            <a:schemeClr val="tx1"/>
                          </a:solidFill>
                          <a:latin typeface="Cambria Math" panose="02040503050406030204" pitchFamily="18" charset="0"/>
                        </a:rPr>
                        <m:t>𝑥</m:t>
                      </m:r>
                      <m:r>
                        <a:rPr lang="ar-AE" sz="2672" i="1">
                          <a:solidFill>
                            <a:schemeClr val="tx1"/>
                          </a:solidFill>
                          <a:latin typeface="Cambria Math" panose="02040503050406030204" pitchFamily="18" charset="0"/>
                        </a:rPr>
                        <m:t>∈</m:t>
                      </m:r>
                      <m:r>
                        <a:rPr lang="ar-AE" sz="2672" i="1">
                          <a:solidFill>
                            <a:schemeClr val="tx1"/>
                          </a:solidFill>
                          <a:latin typeface="Cambria Math" panose="02040503050406030204" pitchFamily="18" charset="0"/>
                        </a:rPr>
                        <m:t>ℝ</m:t>
                      </m:r>
                    </m:oMath>
                  </m:oMathPara>
                </a14:m>
                <a:endParaRPr lang="ar-AE" sz="2672" dirty="0">
                  <a:solidFill>
                    <a:schemeClr val="tx1"/>
                  </a:solidFill>
                </a:endParaRPr>
              </a:p>
            </p:txBody>
          </p:sp>
        </mc:Choice>
        <mc:Fallback xmlns="">
          <p:sp>
            <p:nvSpPr>
              <p:cNvPr id="398" name="Equation"/>
              <p:cNvSpPr txBox="1">
                <a:spLocks noRot="1" noChangeAspect="1" noMove="1" noResize="1" noEditPoints="1" noAdjustHandles="1" noChangeArrowheads="1" noChangeShapeType="1" noTextEdit="1"/>
              </p:cNvSpPr>
              <p:nvPr/>
            </p:nvSpPr>
            <p:spPr>
              <a:xfrm>
                <a:off x="646111" y="1906199"/>
                <a:ext cx="2996077" cy="411203"/>
              </a:xfrm>
              <a:prstGeom prst="rect">
                <a:avLst/>
              </a:prstGeom>
              <a:blipFill>
                <a:blip r:embed="rId2"/>
                <a:stretch>
                  <a:fillRect l="-1688" t="-24242" r="-8017" b="-48485"/>
                </a:stretch>
              </a:blipFill>
              <a:ln w="12700">
                <a:miter lim="400000"/>
              </a:ln>
            </p:spPr>
            <p:txBody>
              <a:bodyPr/>
              <a:lstStyle/>
              <a:p>
                <a:r>
                  <a:rPr lang="en-US">
                    <a:noFill/>
                  </a:rPr>
                  <a:t> </a:t>
                </a:r>
              </a:p>
            </p:txBody>
          </p:sp>
        </mc:Fallback>
      </mc:AlternateContent>
      <p:sp>
        <p:nvSpPr>
          <p:cNvPr id="400" name="Select all that apply."/>
          <p:cNvSpPr txBox="1"/>
          <p:nvPr/>
        </p:nvSpPr>
        <p:spPr>
          <a:xfrm>
            <a:off x="646111" y="3321955"/>
            <a:ext cx="2616102"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Select all that apply.</a:t>
            </a:r>
          </a:p>
        </p:txBody>
      </p:sp>
      <p:sp>
        <p:nvSpPr>
          <p:cNvPr id="7" name="TextBox 6">
            <a:extLst>
              <a:ext uri="{FF2B5EF4-FFF2-40B4-BE49-F238E27FC236}">
                <a16:creationId xmlns:a16="http://schemas.microsoft.com/office/drawing/2014/main" id="{3EA50387-E05D-ED66-1C38-E623254DDE76}"/>
              </a:ext>
            </a:extLst>
          </p:cNvPr>
          <p:cNvSpPr txBox="1"/>
          <p:nvPr/>
        </p:nvSpPr>
        <p:spPr>
          <a:xfrm>
            <a:off x="7131560" y="5573302"/>
            <a:ext cx="1452642" cy="369332"/>
          </a:xfrm>
          <a:prstGeom prst="rect">
            <a:avLst/>
          </a:prstGeom>
          <a:noFill/>
        </p:spPr>
        <p:txBody>
          <a:bodyPr wrap="none" rtlCol="0">
            <a:spAutoFit/>
          </a:bodyPr>
          <a:lstStyle/>
          <a:p>
            <a:r>
              <a:rPr lang="en-US" dirty="0"/>
              <a:t>one-to-one</a:t>
            </a:r>
          </a:p>
        </p:txBody>
      </p:sp>
      <p:sp>
        <p:nvSpPr>
          <p:cNvPr id="8" name="TextBox 7">
            <a:extLst>
              <a:ext uri="{FF2B5EF4-FFF2-40B4-BE49-F238E27FC236}">
                <a16:creationId xmlns:a16="http://schemas.microsoft.com/office/drawing/2014/main" id="{6E4AB4CA-9DE9-652F-3C62-4B9984BB2C76}"/>
              </a:ext>
            </a:extLst>
          </p:cNvPr>
          <p:cNvSpPr txBox="1"/>
          <p:nvPr/>
        </p:nvSpPr>
        <p:spPr>
          <a:xfrm>
            <a:off x="9062770" y="5573302"/>
            <a:ext cx="705642" cy="369332"/>
          </a:xfrm>
          <a:prstGeom prst="rect">
            <a:avLst/>
          </a:prstGeom>
          <a:noFill/>
        </p:spPr>
        <p:txBody>
          <a:bodyPr wrap="none" rtlCol="0">
            <a:spAutoFit/>
          </a:bodyPr>
          <a:lstStyle/>
          <a:p>
            <a:r>
              <a:rPr lang="en-US" dirty="0"/>
              <a:t>onto</a:t>
            </a:r>
          </a:p>
        </p:txBody>
      </p:sp>
      <p:sp>
        <p:nvSpPr>
          <p:cNvPr id="9" name="TextBox 8">
            <a:extLst>
              <a:ext uri="{FF2B5EF4-FFF2-40B4-BE49-F238E27FC236}">
                <a16:creationId xmlns:a16="http://schemas.microsoft.com/office/drawing/2014/main" id="{C25A928E-6359-7AE0-02D3-C1654465BAFC}"/>
              </a:ext>
            </a:extLst>
          </p:cNvPr>
          <p:cNvSpPr txBox="1"/>
          <p:nvPr/>
        </p:nvSpPr>
        <p:spPr>
          <a:xfrm>
            <a:off x="10246980" y="5619468"/>
            <a:ext cx="2108269" cy="646331"/>
          </a:xfrm>
          <a:prstGeom prst="rect">
            <a:avLst/>
          </a:prstGeom>
          <a:noFill/>
        </p:spPr>
        <p:txBody>
          <a:bodyPr wrap="none" rtlCol="0">
            <a:spAutoFit/>
          </a:bodyPr>
          <a:lstStyle/>
          <a:p>
            <a:r>
              <a:rPr lang="en-US" dirty="0"/>
              <a:t>both one-to-one </a:t>
            </a:r>
          </a:p>
          <a:p>
            <a:r>
              <a:rPr lang="en-US" dirty="0"/>
              <a:t>and onto</a:t>
            </a:r>
          </a:p>
        </p:txBody>
      </p:sp>
      <p:sp>
        <p:nvSpPr>
          <p:cNvPr id="2" name="TextBox 1">
            <a:extLst>
              <a:ext uri="{FF2B5EF4-FFF2-40B4-BE49-F238E27FC236}">
                <a16:creationId xmlns:a16="http://schemas.microsoft.com/office/drawing/2014/main" id="{2E8990A8-E228-EE26-2550-D8ECDE9AE46C}"/>
              </a:ext>
            </a:extLst>
          </p:cNvPr>
          <p:cNvSpPr txBox="1"/>
          <p:nvPr/>
        </p:nvSpPr>
        <p:spPr>
          <a:xfrm>
            <a:off x="624567" y="2635012"/>
            <a:ext cx="4309193" cy="369332"/>
          </a:xfrm>
          <a:prstGeom prst="rect">
            <a:avLst/>
          </a:prstGeom>
          <a:noFill/>
        </p:spPr>
        <p:txBody>
          <a:bodyPr wrap="none" rtlCol="0">
            <a:spAutoFit/>
          </a:bodyPr>
          <a:lstStyle/>
          <a:p>
            <a:r>
              <a:rPr lang="en-US" dirty="0"/>
              <a:t>What is the codomain? Does it matter?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B1C424D-8366-1BBE-283D-8F04B9332C04}"/>
                  </a:ext>
                </a:extLst>
              </p:cNvPr>
              <p:cNvSpPr txBox="1"/>
              <p:nvPr/>
            </p:nvSpPr>
            <p:spPr>
              <a:xfrm>
                <a:off x="7297695" y="6378445"/>
                <a:ext cx="927243" cy="369332"/>
              </a:xfrm>
              <a:prstGeom prst="rect">
                <a:avLst/>
              </a:prstGeom>
              <a:noFill/>
            </p:spPr>
            <p:txBody>
              <a:bodyPr wrap="square">
                <a:spAutoFit/>
              </a:bodyPr>
              <a:lstStyle/>
              <a:p>
                <a:r>
                  <a:rPr lang="en-US" sz="1800" b="0" dirty="0"/>
                  <a:t>A </a:t>
                </a:r>
                <a14:m>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𝐵</m:t>
                    </m:r>
                  </m:oMath>
                </a14:m>
                <a:endParaRPr lang="en-US" sz="1800" dirty="0"/>
              </a:p>
            </p:txBody>
          </p:sp>
        </mc:Choice>
        <mc:Fallback xmlns="">
          <p:sp>
            <p:nvSpPr>
              <p:cNvPr id="4" name="TextBox 3">
                <a:extLst>
                  <a:ext uri="{FF2B5EF4-FFF2-40B4-BE49-F238E27FC236}">
                    <a16:creationId xmlns:a16="http://schemas.microsoft.com/office/drawing/2014/main" id="{2B1C424D-8366-1BBE-283D-8F04B9332C04}"/>
                  </a:ext>
                </a:extLst>
              </p:cNvPr>
              <p:cNvSpPr txBox="1">
                <a:spLocks noRot="1" noChangeAspect="1" noMove="1" noResize="1" noEditPoints="1" noAdjustHandles="1" noChangeArrowheads="1" noChangeShapeType="1" noTextEdit="1"/>
              </p:cNvSpPr>
              <p:nvPr/>
            </p:nvSpPr>
            <p:spPr>
              <a:xfrm>
                <a:off x="7297695" y="6378445"/>
                <a:ext cx="927243" cy="369332"/>
              </a:xfrm>
              <a:prstGeom prst="rect">
                <a:avLst/>
              </a:prstGeom>
              <a:blipFill>
                <a:blip r:embed="rId3"/>
                <a:stretch>
                  <a:fillRect l="-5405"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DBFA515-A360-0E86-0D65-5868D0777DF3}"/>
                  </a:ext>
                </a:extLst>
              </p:cNvPr>
              <p:cNvSpPr txBox="1"/>
              <p:nvPr/>
            </p:nvSpPr>
            <p:spPr>
              <a:xfrm>
                <a:off x="5617089" y="6378445"/>
                <a:ext cx="95782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𝐴</m:t>
                      </m:r>
                      <m:r>
                        <a:rPr lang="en-US" sz="1800" b="0" i="1" smtClean="0">
                          <a:latin typeface="Cambria Math" panose="02040503050406030204" pitchFamily="18" charset="0"/>
                        </a:rPr>
                        <m:t>⊃</m:t>
                      </m:r>
                      <m:r>
                        <a:rPr lang="en-US" sz="1800" b="0" i="1" smtClean="0">
                          <a:latin typeface="Cambria Math" panose="02040503050406030204" pitchFamily="18" charset="0"/>
                        </a:rPr>
                        <m:t>𝐵</m:t>
                      </m:r>
                    </m:oMath>
                  </m:oMathPara>
                </a14:m>
                <a:endParaRPr lang="en-US" sz="1800" dirty="0"/>
              </a:p>
            </p:txBody>
          </p:sp>
        </mc:Choice>
        <mc:Fallback xmlns="">
          <p:sp>
            <p:nvSpPr>
              <p:cNvPr id="6" name="TextBox 5">
                <a:extLst>
                  <a:ext uri="{FF2B5EF4-FFF2-40B4-BE49-F238E27FC236}">
                    <a16:creationId xmlns:a16="http://schemas.microsoft.com/office/drawing/2014/main" id="{BDBFA515-A360-0E86-0D65-5868D0777DF3}"/>
                  </a:ext>
                </a:extLst>
              </p:cNvPr>
              <p:cNvSpPr txBox="1">
                <a:spLocks noRot="1" noChangeAspect="1" noMove="1" noResize="1" noEditPoints="1" noAdjustHandles="1" noChangeArrowheads="1" noChangeShapeType="1" noTextEdit="1"/>
              </p:cNvSpPr>
              <p:nvPr/>
            </p:nvSpPr>
            <p:spPr>
              <a:xfrm>
                <a:off x="5617089" y="6378445"/>
                <a:ext cx="95782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51795F6-7DE1-8E84-EFF1-236C8B94F4EF}"/>
                  </a:ext>
                </a:extLst>
              </p:cNvPr>
              <p:cNvSpPr txBox="1"/>
              <p:nvPr/>
            </p:nvSpPr>
            <p:spPr>
              <a:xfrm>
                <a:off x="8853755" y="6378445"/>
                <a:ext cx="83399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𝐴</m:t>
                      </m:r>
                      <m:r>
                        <a:rPr lang="en-US" sz="1800" b="0" i="1" smtClean="0">
                          <a:latin typeface="Cambria Math" panose="02040503050406030204" pitchFamily="18" charset="0"/>
                        </a:rPr>
                        <m:t>⊇</m:t>
                      </m:r>
                      <m:r>
                        <a:rPr lang="en-US" sz="1800" b="0" i="1" smtClean="0">
                          <a:latin typeface="Cambria Math" panose="02040503050406030204" pitchFamily="18" charset="0"/>
                        </a:rPr>
                        <m:t>𝐵</m:t>
                      </m:r>
                    </m:oMath>
                  </m:oMathPara>
                </a14:m>
                <a:endParaRPr lang="en-US" sz="1800" dirty="0"/>
              </a:p>
            </p:txBody>
          </p:sp>
        </mc:Choice>
        <mc:Fallback xmlns="">
          <p:sp>
            <p:nvSpPr>
              <p:cNvPr id="11" name="TextBox 10">
                <a:extLst>
                  <a:ext uri="{FF2B5EF4-FFF2-40B4-BE49-F238E27FC236}">
                    <a16:creationId xmlns:a16="http://schemas.microsoft.com/office/drawing/2014/main" id="{551795F6-7DE1-8E84-EFF1-236C8B94F4EF}"/>
                  </a:ext>
                </a:extLst>
              </p:cNvPr>
              <p:cNvSpPr txBox="1">
                <a:spLocks noRot="1" noChangeAspect="1" noMove="1" noResize="1" noEditPoints="1" noAdjustHandles="1" noChangeArrowheads="1" noChangeShapeType="1" noTextEdit="1"/>
              </p:cNvSpPr>
              <p:nvPr/>
            </p:nvSpPr>
            <p:spPr>
              <a:xfrm>
                <a:off x="8853755" y="6378445"/>
                <a:ext cx="833999" cy="369332"/>
              </a:xfrm>
              <a:prstGeom prst="rect">
                <a:avLst/>
              </a:prstGeom>
              <a:blipFill>
                <a:blip r:embed="rId5"/>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AFF0655-35B0-084C-878E-0304CF5FD5DC}"/>
              </a:ext>
            </a:extLst>
          </p:cNvPr>
          <p:cNvSpPr txBox="1"/>
          <p:nvPr/>
        </p:nvSpPr>
        <p:spPr>
          <a:xfrm>
            <a:off x="10166322" y="6211669"/>
            <a:ext cx="1903288" cy="646331"/>
          </a:xfrm>
          <a:prstGeom prst="rect">
            <a:avLst/>
          </a:prstGeom>
          <a:noFill/>
        </p:spPr>
        <p:txBody>
          <a:bodyPr wrap="square">
            <a:spAutoFit/>
          </a:bodyPr>
          <a:lstStyle/>
          <a:p>
            <a:r>
              <a:rPr lang="en-US" dirty="0"/>
              <a:t>A = B if and only if A ⊆ B and B ⊆ A </a:t>
            </a:r>
          </a:p>
        </p:txBody>
      </p:sp>
      <p:pic>
        <p:nvPicPr>
          <p:cNvPr id="14" name="Image" descr="Image">
            <a:extLst>
              <a:ext uri="{FF2B5EF4-FFF2-40B4-BE49-F238E27FC236}">
                <a16:creationId xmlns:a16="http://schemas.microsoft.com/office/drawing/2014/main" id="{DB7A2EA2-74F2-AE94-30EC-17395B27F40C}"/>
              </a:ext>
            </a:extLst>
          </p:cNvPr>
          <p:cNvPicPr>
            <a:picLocks noChangeAspect="1"/>
          </p:cNvPicPr>
          <p:nvPr/>
        </p:nvPicPr>
        <p:blipFill>
          <a:blip r:embed="rId6"/>
          <a:stretch>
            <a:fillRect/>
          </a:stretch>
        </p:blipFill>
        <p:spPr>
          <a:xfrm>
            <a:off x="4072992" y="3196865"/>
            <a:ext cx="7867857" cy="2328968"/>
          </a:xfrm>
          <a:prstGeom prst="rect">
            <a:avLst/>
          </a:prstGeom>
          <a:ln w="12700">
            <a:miter lim="400000"/>
          </a:ln>
        </p:spPr>
      </p:pic>
    </p:spTree>
    <p:extLst>
      <p:ext uri="{BB962C8B-B14F-4D97-AF65-F5344CB8AC3E}">
        <p14:creationId xmlns:p14="http://schemas.microsoft.com/office/powerpoint/2010/main" val="265321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397">
                                            <p:txEl>
                                              <p:pRg st="0" end="0"/>
                                            </p:txEl>
                                          </p:spTgt>
                                        </p:tgtEl>
                                        <p:attrNameLst>
                                          <p:attrName>style.color</p:attrName>
                                        </p:attrNameLst>
                                      </p:cBhvr>
                                      <p:to>
                                        <a:schemeClr val="accent2"/>
                                      </p:to>
                                    </p:animClr>
                                  </p:childTnLst>
                                </p:cTn>
                              </p:par>
                              <p:par>
                                <p:cTn id="11" presetID="3" presetClass="emph" presetSubtype="2" fill="hold" nodeType="withEffect">
                                  <p:stCondLst>
                                    <p:cond delay="0"/>
                                  </p:stCondLst>
                                  <p:childTnLst>
                                    <p:animClr clrSpc="rgb" dir="cw">
                                      <p:cBhvr override="childStyle">
                                        <p:cTn id="12" dur="2000" fill="hold"/>
                                        <p:tgtEl>
                                          <p:spTgt spid="397">
                                            <p:txEl>
                                              <p:pRg st="4" end="4"/>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2493-8FBC-4E99-8284-6E0208557E3F}"/>
              </a:ext>
            </a:extLst>
          </p:cNvPr>
          <p:cNvSpPr>
            <a:spLocks noGrp="1"/>
          </p:cNvSpPr>
          <p:nvPr>
            <p:ph type="title"/>
          </p:nvPr>
        </p:nvSpPr>
        <p:spPr/>
        <p:txBody>
          <a:bodyPr/>
          <a:lstStyle/>
          <a:p>
            <a:r>
              <a:rPr lang="en-US" dirty="0"/>
              <a:t>Product Rule -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03A9ED-4F35-4796-B0D1-5DB75A43C742}"/>
                  </a:ext>
                </a:extLst>
              </p:cNvPr>
              <p:cNvSpPr>
                <a:spLocks noGrp="1"/>
              </p:cNvSpPr>
              <p:nvPr>
                <p:ph idx="1"/>
              </p:nvPr>
            </p:nvSpPr>
            <p:spPr>
              <a:xfrm>
                <a:off x="645131" y="1578544"/>
                <a:ext cx="8943006" cy="4669856"/>
              </a:xfrm>
            </p:spPr>
            <p:txBody>
              <a:bodyPr>
                <a:normAutofit fontScale="62500" lnSpcReduction="20000"/>
              </a:bodyPr>
              <a:lstStyle/>
              <a:p>
                <a:pPr marL="0" indent="0">
                  <a:buNone/>
                </a:pPr>
                <a:r>
                  <a:rPr lang="en-US" dirty="0"/>
                  <a:t>Let's play musical chairs? </a:t>
                </a:r>
              </a:p>
              <a:p>
                <a:pPr marL="0" indent="0">
                  <a:buNone/>
                </a:pPr>
                <a:endParaRPr lang="en-US" dirty="0"/>
              </a:p>
              <a:p>
                <a:pPr marL="0" indent="0">
                  <a:buNone/>
                </a:pPr>
                <a:r>
                  <a:rPr lang="en-US" dirty="0"/>
                  <a:t>Suppose we have a function assigning 4 students to 8 possible seats.</a:t>
                </a:r>
              </a:p>
              <a:p>
                <a:pPr marL="0" indent="0">
                  <a:buNone/>
                </a:pPr>
                <a:endParaRPr lang="en-US" dirty="0"/>
              </a:p>
              <a:p>
                <a:pPr marL="0" indent="0">
                  <a:buNone/>
                </a:pPr>
                <a:r>
                  <a:rPr lang="en-US" dirty="0"/>
                  <a:t>Is this function One-to-one? Onto?</a:t>
                </a:r>
              </a:p>
              <a:p>
                <a:pPr marL="0" indent="0">
                  <a:buNone/>
                </a:pPr>
                <a:endParaRPr lang="en-US" dirty="0"/>
              </a:p>
              <a:p>
                <a:pPr marL="0" indent="0">
                  <a:buNone/>
                </a:pPr>
                <a:r>
                  <a:rPr lang="en-US" dirty="0"/>
                  <a:t>How many ways to assign the seats?</a:t>
                </a:r>
              </a:p>
              <a:p>
                <a:pPr marL="0" indent="0">
                  <a:buNone/>
                </a:pPr>
                <a:endParaRPr lang="en-US" dirty="0"/>
              </a:p>
              <a:p>
                <a:pPr marL="0" indent="0">
                  <a:buNone/>
                  <a:tabLst>
                    <a:tab pos="687388" algn="l"/>
                  </a:tabLst>
                </a:pPr>
                <a:r>
                  <a:rPr lang="en-US" dirty="0"/>
                  <a:t>Ann: 	8 ways to assign a seat</a:t>
                </a:r>
              </a:p>
              <a:p>
                <a:pPr marL="0" indent="0" defTabSz="344488">
                  <a:buNone/>
                </a:pPr>
                <a:r>
                  <a:rPr lang="en-US" dirty="0"/>
                  <a:t>Bob: 	7 remaining ways to assign a seat</a:t>
                </a:r>
              </a:p>
              <a:p>
                <a:pPr marL="0" indent="0" defTabSz="344488">
                  <a:buNone/>
                </a:pPr>
                <a:r>
                  <a:rPr lang="en-US" dirty="0"/>
                  <a:t>Carl: 	6 remaining ways to assign a seat</a:t>
                </a:r>
              </a:p>
              <a:p>
                <a:pPr marL="0" indent="0" defTabSz="344488">
                  <a:buNone/>
                </a:pPr>
                <a:r>
                  <a:rPr lang="en-US" dirty="0"/>
                  <a:t>Deb: 	5 remaining ways to assign a seat</a:t>
                </a:r>
              </a:p>
              <a:p>
                <a:pPr marL="0" indent="0">
                  <a:buNone/>
                </a:pPr>
                <a:endParaRPr lang="en-US" dirty="0"/>
              </a:p>
              <a:p>
                <a:pPr marL="0" indent="0">
                  <a:buNone/>
                </a:pPr>
                <a:r>
                  <a:rPr lang="en-US" dirty="0"/>
                  <a:t>		</a:t>
                </a:r>
                <a14:m>
                  <m:oMath xmlns:m="http://schemas.openxmlformats.org/officeDocument/2006/math">
                    <m:r>
                      <a:rPr lang="en-US" i="1" dirty="0" smtClean="0">
                        <a:latin typeface="Cambria Math" panose="02040503050406030204" pitchFamily="18" charset="0"/>
                      </a:rPr>
                      <m:t>8∗7∗6∗5 = 1680</m:t>
                    </m:r>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103A9ED-4F35-4796-B0D1-5DB75A43C742}"/>
                  </a:ext>
                </a:extLst>
              </p:cNvPr>
              <p:cNvSpPr>
                <a:spLocks noGrp="1" noRot="1" noChangeAspect="1" noMove="1" noResize="1" noEditPoints="1" noAdjustHandles="1" noChangeArrowheads="1" noChangeShapeType="1" noTextEdit="1"/>
              </p:cNvSpPr>
              <p:nvPr>
                <p:ph idx="1"/>
              </p:nvPr>
            </p:nvSpPr>
            <p:spPr>
              <a:xfrm>
                <a:off x="645131" y="1578544"/>
                <a:ext cx="8943006" cy="4669856"/>
              </a:xfrm>
              <a:blipFill>
                <a:blip r:embed="rId2"/>
                <a:stretch>
                  <a:fillRect l="-567" t="-216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23D0D7D-CAD6-41B1-B68A-BA5A7B30F8FF}"/>
              </a:ext>
            </a:extLst>
          </p:cNvPr>
          <p:cNvSpPr txBox="1"/>
          <p:nvPr/>
        </p:nvSpPr>
        <p:spPr>
          <a:xfrm>
            <a:off x="7370807" y="3244334"/>
            <a:ext cx="638316" cy="369332"/>
          </a:xfrm>
          <a:prstGeom prst="rect">
            <a:avLst/>
          </a:prstGeom>
          <a:noFill/>
        </p:spPr>
        <p:txBody>
          <a:bodyPr wrap="none" rtlCol="0">
            <a:spAutoFit/>
          </a:bodyPr>
          <a:lstStyle/>
          <a:p>
            <a:r>
              <a:rPr lang="en-US" dirty="0">
                <a:solidFill>
                  <a:schemeClr val="accent3"/>
                </a:solidFill>
              </a:rPr>
              <a:t>Ann</a:t>
            </a:r>
          </a:p>
        </p:txBody>
      </p:sp>
      <p:sp>
        <p:nvSpPr>
          <p:cNvPr id="6" name="TextBox 5">
            <a:extLst>
              <a:ext uri="{FF2B5EF4-FFF2-40B4-BE49-F238E27FC236}">
                <a16:creationId xmlns:a16="http://schemas.microsoft.com/office/drawing/2014/main" id="{1131A0AE-BF61-4F05-A2C3-B65CCF34D91B}"/>
              </a:ext>
            </a:extLst>
          </p:cNvPr>
          <p:cNvSpPr txBox="1"/>
          <p:nvPr/>
        </p:nvSpPr>
        <p:spPr>
          <a:xfrm>
            <a:off x="7370807" y="3733800"/>
            <a:ext cx="625492" cy="369332"/>
          </a:xfrm>
          <a:prstGeom prst="rect">
            <a:avLst/>
          </a:prstGeom>
          <a:noFill/>
        </p:spPr>
        <p:txBody>
          <a:bodyPr wrap="none" rtlCol="0">
            <a:spAutoFit/>
          </a:bodyPr>
          <a:lstStyle/>
          <a:p>
            <a:r>
              <a:rPr lang="en-US" dirty="0">
                <a:solidFill>
                  <a:schemeClr val="accent3"/>
                </a:solidFill>
              </a:rPr>
              <a:t>Bob</a:t>
            </a:r>
          </a:p>
        </p:txBody>
      </p:sp>
      <p:sp>
        <p:nvSpPr>
          <p:cNvPr id="7" name="TextBox 6">
            <a:extLst>
              <a:ext uri="{FF2B5EF4-FFF2-40B4-BE49-F238E27FC236}">
                <a16:creationId xmlns:a16="http://schemas.microsoft.com/office/drawing/2014/main" id="{C8627B64-8F8D-4C0F-BEAB-95DB20B7B964}"/>
              </a:ext>
            </a:extLst>
          </p:cNvPr>
          <p:cNvSpPr txBox="1"/>
          <p:nvPr/>
        </p:nvSpPr>
        <p:spPr>
          <a:xfrm>
            <a:off x="7370807" y="4261337"/>
            <a:ext cx="644728" cy="369332"/>
          </a:xfrm>
          <a:prstGeom prst="rect">
            <a:avLst/>
          </a:prstGeom>
          <a:noFill/>
        </p:spPr>
        <p:txBody>
          <a:bodyPr wrap="none" rtlCol="0">
            <a:spAutoFit/>
          </a:bodyPr>
          <a:lstStyle/>
          <a:p>
            <a:r>
              <a:rPr lang="en-US" dirty="0">
                <a:solidFill>
                  <a:schemeClr val="accent3"/>
                </a:solidFill>
              </a:rPr>
              <a:t>Carl</a:t>
            </a:r>
          </a:p>
        </p:txBody>
      </p:sp>
      <p:sp>
        <p:nvSpPr>
          <p:cNvPr id="8" name="TextBox 7">
            <a:extLst>
              <a:ext uri="{FF2B5EF4-FFF2-40B4-BE49-F238E27FC236}">
                <a16:creationId xmlns:a16="http://schemas.microsoft.com/office/drawing/2014/main" id="{3DEE51CF-7C73-48C5-9D54-02C43437B524}"/>
              </a:ext>
            </a:extLst>
          </p:cNvPr>
          <p:cNvSpPr txBox="1"/>
          <p:nvPr/>
        </p:nvSpPr>
        <p:spPr>
          <a:xfrm>
            <a:off x="7370807" y="4798862"/>
            <a:ext cx="663964" cy="369332"/>
          </a:xfrm>
          <a:prstGeom prst="rect">
            <a:avLst/>
          </a:prstGeom>
          <a:noFill/>
        </p:spPr>
        <p:txBody>
          <a:bodyPr wrap="none" rtlCol="0">
            <a:spAutoFit/>
          </a:bodyPr>
          <a:lstStyle/>
          <a:p>
            <a:r>
              <a:rPr lang="en-US" dirty="0">
                <a:solidFill>
                  <a:schemeClr val="accent3"/>
                </a:solidFill>
              </a:rPr>
              <a:t>Deb</a:t>
            </a:r>
          </a:p>
        </p:txBody>
      </p:sp>
      <p:sp>
        <p:nvSpPr>
          <p:cNvPr id="9" name="TextBox 8">
            <a:extLst>
              <a:ext uri="{FF2B5EF4-FFF2-40B4-BE49-F238E27FC236}">
                <a16:creationId xmlns:a16="http://schemas.microsoft.com/office/drawing/2014/main" id="{E89CFE36-98D1-453D-BD81-6FBB303CCB56}"/>
              </a:ext>
            </a:extLst>
          </p:cNvPr>
          <p:cNvSpPr txBox="1"/>
          <p:nvPr/>
        </p:nvSpPr>
        <p:spPr>
          <a:xfrm>
            <a:off x="9468054" y="2749384"/>
            <a:ext cx="878767" cy="369332"/>
          </a:xfrm>
          <a:prstGeom prst="rect">
            <a:avLst/>
          </a:prstGeom>
          <a:noFill/>
        </p:spPr>
        <p:txBody>
          <a:bodyPr wrap="none" rtlCol="0">
            <a:spAutoFit/>
          </a:bodyPr>
          <a:lstStyle/>
          <a:p>
            <a:r>
              <a:rPr lang="en-US" dirty="0">
                <a:solidFill>
                  <a:schemeClr val="accent3"/>
                </a:solidFill>
              </a:rPr>
              <a:t>Seat 1</a:t>
            </a:r>
          </a:p>
        </p:txBody>
      </p:sp>
      <p:sp>
        <p:nvSpPr>
          <p:cNvPr id="10" name="TextBox 9">
            <a:extLst>
              <a:ext uri="{FF2B5EF4-FFF2-40B4-BE49-F238E27FC236}">
                <a16:creationId xmlns:a16="http://schemas.microsoft.com/office/drawing/2014/main" id="{6C7145EF-65EC-48FA-9865-3565ACB7353E}"/>
              </a:ext>
            </a:extLst>
          </p:cNvPr>
          <p:cNvSpPr txBox="1"/>
          <p:nvPr/>
        </p:nvSpPr>
        <p:spPr>
          <a:xfrm>
            <a:off x="9468051" y="3135385"/>
            <a:ext cx="878767" cy="369332"/>
          </a:xfrm>
          <a:prstGeom prst="rect">
            <a:avLst/>
          </a:prstGeom>
          <a:noFill/>
        </p:spPr>
        <p:txBody>
          <a:bodyPr wrap="none" rtlCol="0">
            <a:spAutoFit/>
          </a:bodyPr>
          <a:lstStyle/>
          <a:p>
            <a:r>
              <a:rPr lang="en-US" dirty="0">
                <a:solidFill>
                  <a:schemeClr val="accent3"/>
                </a:solidFill>
              </a:rPr>
              <a:t>Seat 2</a:t>
            </a:r>
          </a:p>
        </p:txBody>
      </p:sp>
      <p:sp>
        <p:nvSpPr>
          <p:cNvPr id="11" name="TextBox 10">
            <a:extLst>
              <a:ext uri="{FF2B5EF4-FFF2-40B4-BE49-F238E27FC236}">
                <a16:creationId xmlns:a16="http://schemas.microsoft.com/office/drawing/2014/main" id="{842843FF-3C48-4FF6-9E02-F512B2CF7ADA}"/>
              </a:ext>
            </a:extLst>
          </p:cNvPr>
          <p:cNvSpPr txBox="1"/>
          <p:nvPr/>
        </p:nvSpPr>
        <p:spPr>
          <a:xfrm>
            <a:off x="9468050" y="3521386"/>
            <a:ext cx="878767" cy="369332"/>
          </a:xfrm>
          <a:prstGeom prst="rect">
            <a:avLst/>
          </a:prstGeom>
          <a:noFill/>
        </p:spPr>
        <p:txBody>
          <a:bodyPr wrap="none" rtlCol="0">
            <a:spAutoFit/>
          </a:bodyPr>
          <a:lstStyle/>
          <a:p>
            <a:r>
              <a:rPr lang="en-US" dirty="0">
                <a:solidFill>
                  <a:schemeClr val="accent3"/>
                </a:solidFill>
              </a:rPr>
              <a:t>Seat 3</a:t>
            </a:r>
          </a:p>
        </p:txBody>
      </p:sp>
      <p:sp>
        <p:nvSpPr>
          <p:cNvPr id="12" name="TextBox 11">
            <a:extLst>
              <a:ext uri="{FF2B5EF4-FFF2-40B4-BE49-F238E27FC236}">
                <a16:creationId xmlns:a16="http://schemas.microsoft.com/office/drawing/2014/main" id="{43A2EBAF-4E09-4153-831B-8D397443984E}"/>
              </a:ext>
            </a:extLst>
          </p:cNvPr>
          <p:cNvSpPr txBox="1"/>
          <p:nvPr/>
        </p:nvSpPr>
        <p:spPr>
          <a:xfrm>
            <a:off x="9468050" y="3908779"/>
            <a:ext cx="878767" cy="369332"/>
          </a:xfrm>
          <a:prstGeom prst="rect">
            <a:avLst/>
          </a:prstGeom>
          <a:noFill/>
        </p:spPr>
        <p:txBody>
          <a:bodyPr wrap="none" rtlCol="0">
            <a:spAutoFit/>
          </a:bodyPr>
          <a:lstStyle/>
          <a:p>
            <a:r>
              <a:rPr lang="en-US" dirty="0">
                <a:solidFill>
                  <a:schemeClr val="accent3"/>
                </a:solidFill>
              </a:rPr>
              <a:t>Seat 4</a:t>
            </a:r>
          </a:p>
        </p:txBody>
      </p:sp>
      <p:sp>
        <p:nvSpPr>
          <p:cNvPr id="13" name="TextBox 12">
            <a:extLst>
              <a:ext uri="{FF2B5EF4-FFF2-40B4-BE49-F238E27FC236}">
                <a16:creationId xmlns:a16="http://schemas.microsoft.com/office/drawing/2014/main" id="{1F559636-DC32-4E05-8C49-C69E56E13CE3}"/>
              </a:ext>
            </a:extLst>
          </p:cNvPr>
          <p:cNvSpPr txBox="1"/>
          <p:nvPr/>
        </p:nvSpPr>
        <p:spPr>
          <a:xfrm>
            <a:off x="9468050" y="4293388"/>
            <a:ext cx="878767" cy="369332"/>
          </a:xfrm>
          <a:prstGeom prst="rect">
            <a:avLst/>
          </a:prstGeom>
          <a:noFill/>
        </p:spPr>
        <p:txBody>
          <a:bodyPr wrap="none" rtlCol="0">
            <a:spAutoFit/>
          </a:bodyPr>
          <a:lstStyle/>
          <a:p>
            <a:r>
              <a:rPr lang="en-US" dirty="0">
                <a:solidFill>
                  <a:schemeClr val="accent3"/>
                </a:solidFill>
              </a:rPr>
              <a:t>Seat 5</a:t>
            </a:r>
          </a:p>
        </p:txBody>
      </p:sp>
      <p:sp>
        <p:nvSpPr>
          <p:cNvPr id="14" name="TextBox 13">
            <a:extLst>
              <a:ext uri="{FF2B5EF4-FFF2-40B4-BE49-F238E27FC236}">
                <a16:creationId xmlns:a16="http://schemas.microsoft.com/office/drawing/2014/main" id="{E58F9376-7BE1-4AE3-99E2-2DFBE5A05231}"/>
              </a:ext>
            </a:extLst>
          </p:cNvPr>
          <p:cNvSpPr txBox="1"/>
          <p:nvPr/>
        </p:nvSpPr>
        <p:spPr>
          <a:xfrm>
            <a:off x="9468050" y="4685234"/>
            <a:ext cx="878767" cy="369332"/>
          </a:xfrm>
          <a:prstGeom prst="rect">
            <a:avLst/>
          </a:prstGeom>
          <a:noFill/>
        </p:spPr>
        <p:txBody>
          <a:bodyPr wrap="none" rtlCol="0">
            <a:spAutoFit/>
          </a:bodyPr>
          <a:lstStyle/>
          <a:p>
            <a:r>
              <a:rPr lang="en-US" dirty="0">
                <a:solidFill>
                  <a:schemeClr val="accent3"/>
                </a:solidFill>
              </a:rPr>
              <a:t>Seat 6</a:t>
            </a:r>
          </a:p>
        </p:txBody>
      </p:sp>
      <p:sp>
        <p:nvSpPr>
          <p:cNvPr id="15" name="TextBox 14">
            <a:extLst>
              <a:ext uri="{FF2B5EF4-FFF2-40B4-BE49-F238E27FC236}">
                <a16:creationId xmlns:a16="http://schemas.microsoft.com/office/drawing/2014/main" id="{9329A17A-3654-4991-9971-C984D30D46F6}"/>
              </a:ext>
            </a:extLst>
          </p:cNvPr>
          <p:cNvSpPr txBox="1"/>
          <p:nvPr/>
        </p:nvSpPr>
        <p:spPr>
          <a:xfrm>
            <a:off x="9468050" y="5070362"/>
            <a:ext cx="878767" cy="369332"/>
          </a:xfrm>
          <a:prstGeom prst="rect">
            <a:avLst/>
          </a:prstGeom>
          <a:noFill/>
        </p:spPr>
        <p:txBody>
          <a:bodyPr wrap="none" rtlCol="0">
            <a:spAutoFit/>
          </a:bodyPr>
          <a:lstStyle/>
          <a:p>
            <a:r>
              <a:rPr lang="en-US" dirty="0">
                <a:solidFill>
                  <a:schemeClr val="accent3"/>
                </a:solidFill>
              </a:rPr>
              <a:t>Seat 7</a:t>
            </a:r>
          </a:p>
        </p:txBody>
      </p:sp>
      <p:sp>
        <p:nvSpPr>
          <p:cNvPr id="16" name="TextBox 15">
            <a:extLst>
              <a:ext uri="{FF2B5EF4-FFF2-40B4-BE49-F238E27FC236}">
                <a16:creationId xmlns:a16="http://schemas.microsoft.com/office/drawing/2014/main" id="{0C82CF25-47EC-4EBD-B889-2F8077204581}"/>
              </a:ext>
            </a:extLst>
          </p:cNvPr>
          <p:cNvSpPr txBox="1"/>
          <p:nvPr/>
        </p:nvSpPr>
        <p:spPr>
          <a:xfrm>
            <a:off x="9468049" y="5457962"/>
            <a:ext cx="878767" cy="369332"/>
          </a:xfrm>
          <a:prstGeom prst="rect">
            <a:avLst/>
          </a:prstGeom>
          <a:noFill/>
        </p:spPr>
        <p:txBody>
          <a:bodyPr wrap="none" rtlCol="0">
            <a:spAutoFit/>
          </a:bodyPr>
          <a:lstStyle/>
          <a:p>
            <a:r>
              <a:rPr lang="en-US" dirty="0">
                <a:solidFill>
                  <a:schemeClr val="accent3"/>
                </a:solidFill>
              </a:rPr>
              <a:t>Seat 8</a:t>
            </a:r>
          </a:p>
        </p:txBody>
      </p:sp>
      <p:cxnSp>
        <p:nvCxnSpPr>
          <p:cNvPr id="18" name="Straight Arrow Connector 17">
            <a:extLst>
              <a:ext uri="{FF2B5EF4-FFF2-40B4-BE49-F238E27FC236}">
                <a16:creationId xmlns:a16="http://schemas.microsoft.com/office/drawing/2014/main" id="{258541D6-50F4-49B6-A67F-C97BF7A2159C}"/>
              </a:ext>
            </a:extLst>
          </p:cNvPr>
          <p:cNvCxnSpPr>
            <a:stCxn id="5" idx="3"/>
            <a:endCxn id="9" idx="1"/>
          </p:cNvCxnSpPr>
          <p:nvPr/>
        </p:nvCxnSpPr>
        <p:spPr>
          <a:xfrm flipV="1">
            <a:off x="8009123" y="2934050"/>
            <a:ext cx="1458931" cy="494950"/>
          </a:xfrm>
          <a:prstGeom prst="straightConnector1">
            <a:avLst/>
          </a:prstGeom>
          <a:ln w="19050">
            <a:solidFill>
              <a:srgbClr val="EA631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F388512-9F5D-4270-93AE-00FB1A57621A}"/>
              </a:ext>
            </a:extLst>
          </p:cNvPr>
          <p:cNvCxnSpPr>
            <a:cxnSpLocks/>
            <a:stCxn id="5" idx="3"/>
            <a:endCxn id="10" idx="1"/>
          </p:cNvCxnSpPr>
          <p:nvPr/>
        </p:nvCxnSpPr>
        <p:spPr>
          <a:xfrm flipV="1">
            <a:off x="8009123" y="3320051"/>
            <a:ext cx="1458928" cy="108949"/>
          </a:xfrm>
          <a:prstGeom prst="straightConnector1">
            <a:avLst/>
          </a:prstGeom>
          <a:ln w="19050">
            <a:solidFill>
              <a:srgbClr val="EA631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01983DD-0906-4DCD-AFA0-2A7ECCE0AFF8}"/>
              </a:ext>
            </a:extLst>
          </p:cNvPr>
          <p:cNvCxnSpPr>
            <a:cxnSpLocks/>
            <a:endCxn id="11" idx="1"/>
          </p:cNvCxnSpPr>
          <p:nvPr/>
        </p:nvCxnSpPr>
        <p:spPr>
          <a:xfrm>
            <a:off x="8034771" y="3444277"/>
            <a:ext cx="1433279" cy="261775"/>
          </a:xfrm>
          <a:prstGeom prst="straightConnector1">
            <a:avLst/>
          </a:prstGeom>
          <a:ln w="19050">
            <a:solidFill>
              <a:srgbClr val="EA631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279B1F0-F90A-46C1-B06D-B36DAC19C583}"/>
              </a:ext>
            </a:extLst>
          </p:cNvPr>
          <p:cNvCxnSpPr>
            <a:cxnSpLocks/>
            <a:endCxn id="12" idx="1"/>
          </p:cNvCxnSpPr>
          <p:nvPr/>
        </p:nvCxnSpPr>
        <p:spPr>
          <a:xfrm>
            <a:off x="8025153" y="3475193"/>
            <a:ext cx="1442897" cy="618252"/>
          </a:xfrm>
          <a:prstGeom prst="straightConnector1">
            <a:avLst/>
          </a:prstGeom>
          <a:ln w="19050">
            <a:solidFill>
              <a:srgbClr val="EA631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AFEED3D-EDCD-48AB-BBB1-8C04CB86DCAD}"/>
              </a:ext>
            </a:extLst>
          </p:cNvPr>
          <p:cNvCxnSpPr>
            <a:cxnSpLocks/>
          </p:cNvCxnSpPr>
          <p:nvPr/>
        </p:nvCxnSpPr>
        <p:spPr>
          <a:xfrm>
            <a:off x="8025152" y="3475193"/>
            <a:ext cx="1471752" cy="991588"/>
          </a:xfrm>
          <a:prstGeom prst="straightConnector1">
            <a:avLst/>
          </a:prstGeom>
          <a:ln w="19050">
            <a:solidFill>
              <a:srgbClr val="EA631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EEC28B6-550B-48B8-93FD-4A9FF8EFC38E}"/>
              </a:ext>
            </a:extLst>
          </p:cNvPr>
          <p:cNvCxnSpPr>
            <a:cxnSpLocks/>
            <a:stCxn id="5" idx="3"/>
          </p:cNvCxnSpPr>
          <p:nvPr/>
        </p:nvCxnSpPr>
        <p:spPr>
          <a:xfrm>
            <a:off x="8009123" y="3429000"/>
            <a:ext cx="1494193" cy="1307810"/>
          </a:xfrm>
          <a:prstGeom prst="straightConnector1">
            <a:avLst/>
          </a:prstGeom>
          <a:ln w="19050">
            <a:solidFill>
              <a:srgbClr val="EA631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35D1E96-0143-41CE-AAF9-989CD4657EAC}"/>
              </a:ext>
            </a:extLst>
          </p:cNvPr>
          <p:cNvCxnSpPr>
            <a:cxnSpLocks/>
            <a:stCxn id="5" idx="3"/>
          </p:cNvCxnSpPr>
          <p:nvPr/>
        </p:nvCxnSpPr>
        <p:spPr>
          <a:xfrm>
            <a:off x="8009123" y="3429000"/>
            <a:ext cx="1484576" cy="1719118"/>
          </a:xfrm>
          <a:prstGeom prst="straightConnector1">
            <a:avLst/>
          </a:prstGeom>
          <a:ln w="19050">
            <a:solidFill>
              <a:srgbClr val="EA631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B0710C5-F77E-4A4C-B6D3-EA947B3F2C88}"/>
              </a:ext>
            </a:extLst>
          </p:cNvPr>
          <p:cNvCxnSpPr>
            <a:cxnSpLocks/>
          </p:cNvCxnSpPr>
          <p:nvPr/>
        </p:nvCxnSpPr>
        <p:spPr>
          <a:xfrm>
            <a:off x="8025152" y="3444277"/>
            <a:ext cx="1503163" cy="2192667"/>
          </a:xfrm>
          <a:prstGeom prst="straightConnector1">
            <a:avLst/>
          </a:prstGeom>
          <a:ln w="19050">
            <a:solidFill>
              <a:srgbClr val="EA631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C9AF452-C339-440E-96EA-5118306CE124}"/>
              </a:ext>
            </a:extLst>
          </p:cNvPr>
          <p:cNvCxnSpPr>
            <a:cxnSpLocks/>
            <a:endCxn id="11" idx="1"/>
          </p:cNvCxnSpPr>
          <p:nvPr/>
        </p:nvCxnSpPr>
        <p:spPr>
          <a:xfrm>
            <a:off x="8045987" y="3429000"/>
            <a:ext cx="1422063" cy="277052"/>
          </a:xfrm>
          <a:prstGeom prst="straightConnector1">
            <a:avLst/>
          </a:prstGeom>
          <a:ln w="38100">
            <a:solidFill>
              <a:srgbClr val="EA631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12D221-74C7-4400-83A2-E71D02A809AE}"/>
              </a:ext>
            </a:extLst>
          </p:cNvPr>
          <p:cNvCxnSpPr>
            <a:cxnSpLocks/>
          </p:cNvCxnSpPr>
          <p:nvPr/>
        </p:nvCxnSpPr>
        <p:spPr>
          <a:xfrm flipV="1">
            <a:off x="7924302" y="3063885"/>
            <a:ext cx="1458927" cy="840183"/>
          </a:xfrm>
          <a:prstGeom prst="straightConnector1">
            <a:avLst/>
          </a:prstGeom>
          <a:ln w="19050">
            <a:solidFill>
              <a:srgbClr val="EA631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597A097-20FE-4C8A-8DE0-D8EAB22F1D24}"/>
              </a:ext>
            </a:extLst>
          </p:cNvPr>
          <p:cNvCxnSpPr>
            <a:cxnSpLocks/>
          </p:cNvCxnSpPr>
          <p:nvPr/>
        </p:nvCxnSpPr>
        <p:spPr>
          <a:xfrm flipV="1">
            <a:off x="7924302" y="3423956"/>
            <a:ext cx="1483926" cy="480113"/>
          </a:xfrm>
          <a:prstGeom prst="straightConnector1">
            <a:avLst/>
          </a:prstGeom>
          <a:ln w="19050">
            <a:solidFill>
              <a:srgbClr val="EA631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724A6EA-FBCF-4CA5-89DD-039657DB735E}"/>
              </a:ext>
            </a:extLst>
          </p:cNvPr>
          <p:cNvCxnSpPr>
            <a:cxnSpLocks/>
            <a:endCxn id="12" idx="1"/>
          </p:cNvCxnSpPr>
          <p:nvPr/>
        </p:nvCxnSpPr>
        <p:spPr>
          <a:xfrm>
            <a:off x="7940332" y="3950261"/>
            <a:ext cx="1527718" cy="143184"/>
          </a:xfrm>
          <a:prstGeom prst="straightConnector1">
            <a:avLst/>
          </a:prstGeom>
          <a:ln w="19050">
            <a:solidFill>
              <a:srgbClr val="EA631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F4CD248-AA5B-4035-8A69-202FE3740DFB}"/>
              </a:ext>
            </a:extLst>
          </p:cNvPr>
          <p:cNvCxnSpPr>
            <a:cxnSpLocks/>
            <a:endCxn id="13" idx="1"/>
          </p:cNvCxnSpPr>
          <p:nvPr/>
        </p:nvCxnSpPr>
        <p:spPr>
          <a:xfrm>
            <a:off x="7940331" y="3950261"/>
            <a:ext cx="1527719" cy="527793"/>
          </a:xfrm>
          <a:prstGeom prst="straightConnector1">
            <a:avLst/>
          </a:prstGeom>
          <a:ln w="19050">
            <a:solidFill>
              <a:srgbClr val="EA631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A5EFC10-4994-405F-A777-86D1A26138E7}"/>
              </a:ext>
            </a:extLst>
          </p:cNvPr>
          <p:cNvCxnSpPr>
            <a:cxnSpLocks/>
            <a:endCxn id="14" idx="1"/>
          </p:cNvCxnSpPr>
          <p:nvPr/>
        </p:nvCxnSpPr>
        <p:spPr>
          <a:xfrm>
            <a:off x="7924302" y="3904068"/>
            <a:ext cx="1543748" cy="965832"/>
          </a:xfrm>
          <a:prstGeom prst="straightConnector1">
            <a:avLst/>
          </a:prstGeom>
          <a:ln w="19050">
            <a:solidFill>
              <a:srgbClr val="EA631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123CA15-B9BF-4D0F-866C-84B0E436851C}"/>
              </a:ext>
            </a:extLst>
          </p:cNvPr>
          <p:cNvCxnSpPr>
            <a:cxnSpLocks/>
            <a:endCxn id="15" idx="1"/>
          </p:cNvCxnSpPr>
          <p:nvPr/>
        </p:nvCxnSpPr>
        <p:spPr>
          <a:xfrm>
            <a:off x="7924302" y="3904068"/>
            <a:ext cx="1543748" cy="1350960"/>
          </a:xfrm>
          <a:prstGeom prst="straightConnector1">
            <a:avLst/>
          </a:prstGeom>
          <a:ln w="19050">
            <a:solidFill>
              <a:srgbClr val="EA631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FF95B2D-E00E-4EF7-86F4-CD4DBBA911A2}"/>
              </a:ext>
            </a:extLst>
          </p:cNvPr>
          <p:cNvCxnSpPr>
            <a:cxnSpLocks/>
            <a:endCxn id="16" idx="1"/>
          </p:cNvCxnSpPr>
          <p:nvPr/>
        </p:nvCxnSpPr>
        <p:spPr>
          <a:xfrm>
            <a:off x="7940331" y="3919345"/>
            <a:ext cx="1527718" cy="1723283"/>
          </a:xfrm>
          <a:prstGeom prst="straightConnector1">
            <a:avLst/>
          </a:prstGeom>
          <a:ln w="19050">
            <a:solidFill>
              <a:srgbClr val="EA631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37F5896-3D6F-48A3-92DA-71B309781C9B}"/>
              </a:ext>
            </a:extLst>
          </p:cNvPr>
          <p:cNvCxnSpPr>
            <a:cxnSpLocks/>
            <a:stCxn id="6" idx="3"/>
            <a:endCxn id="9" idx="1"/>
          </p:cNvCxnSpPr>
          <p:nvPr/>
        </p:nvCxnSpPr>
        <p:spPr>
          <a:xfrm flipV="1">
            <a:off x="7996299" y="2934050"/>
            <a:ext cx="1471755" cy="984416"/>
          </a:xfrm>
          <a:prstGeom prst="straightConnector1">
            <a:avLst/>
          </a:prstGeom>
          <a:ln w="38100">
            <a:solidFill>
              <a:srgbClr val="EA631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D9088D7-D07A-4884-8332-BFA41B831DEB}"/>
              </a:ext>
            </a:extLst>
          </p:cNvPr>
          <p:cNvCxnSpPr>
            <a:cxnSpLocks/>
            <a:endCxn id="10" idx="1"/>
          </p:cNvCxnSpPr>
          <p:nvPr/>
        </p:nvCxnSpPr>
        <p:spPr>
          <a:xfrm flipV="1">
            <a:off x="7949301" y="3320051"/>
            <a:ext cx="1518750" cy="1130260"/>
          </a:xfrm>
          <a:prstGeom prst="straightConnector1">
            <a:avLst/>
          </a:prstGeom>
          <a:ln w="19050">
            <a:solidFill>
              <a:srgbClr val="EA631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F265750-955A-415B-A649-78CDC8B980B1}"/>
              </a:ext>
            </a:extLst>
          </p:cNvPr>
          <p:cNvCxnSpPr>
            <a:cxnSpLocks/>
            <a:endCxn id="12" idx="1"/>
          </p:cNvCxnSpPr>
          <p:nvPr/>
        </p:nvCxnSpPr>
        <p:spPr>
          <a:xfrm flipV="1">
            <a:off x="7965331" y="4093445"/>
            <a:ext cx="1502719" cy="403056"/>
          </a:xfrm>
          <a:prstGeom prst="straightConnector1">
            <a:avLst/>
          </a:prstGeom>
          <a:ln w="19050">
            <a:solidFill>
              <a:srgbClr val="EA631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79C1FC4-2238-4D60-8784-946A0FE37049}"/>
              </a:ext>
            </a:extLst>
          </p:cNvPr>
          <p:cNvCxnSpPr>
            <a:cxnSpLocks/>
            <a:endCxn id="13" idx="1"/>
          </p:cNvCxnSpPr>
          <p:nvPr/>
        </p:nvCxnSpPr>
        <p:spPr>
          <a:xfrm flipV="1">
            <a:off x="7965330" y="4478054"/>
            <a:ext cx="1502720" cy="18448"/>
          </a:xfrm>
          <a:prstGeom prst="straightConnector1">
            <a:avLst/>
          </a:prstGeom>
          <a:ln w="19050">
            <a:solidFill>
              <a:srgbClr val="EA631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156DAF4-CD17-4BDA-8B01-34458EE94D99}"/>
              </a:ext>
            </a:extLst>
          </p:cNvPr>
          <p:cNvCxnSpPr>
            <a:cxnSpLocks/>
            <a:endCxn id="14" idx="1"/>
          </p:cNvCxnSpPr>
          <p:nvPr/>
        </p:nvCxnSpPr>
        <p:spPr>
          <a:xfrm>
            <a:off x="7949301" y="4450308"/>
            <a:ext cx="1518749" cy="419592"/>
          </a:xfrm>
          <a:prstGeom prst="straightConnector1">
            <a:avLst/>
          </a:prstGeom>
          <a:ln w="19050">
            <a:solidFill>
              <a:srgbClr val="EA631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9261F02-9E51-477B-A154-592B4B274890}"/>
              </a:ext>
            </a:extLst>
          </p:cNvPr>
          <p:cNvCxnSpPr>
            <a:cxnSpLocks/>
            <a:endCxn id="15" idx="1"/>
          </p:cNvCxnSpPr>
          <p:nvPr/>
        </p:nvCxnSpPr>
        <p:spPr>
          <a:xfrm>
            <a:off x="7949301" y="4450308"/>
            <a:ext cx="1518749" cy="804720"/>
          </a:xfrm>
          <a:prstGeom prst="straightConnector1">
            <a:avLst/>
          </a:prstGeom>
          <a:ln w="19050">
            <a:solidFill>
              <a:srgbClr val="EA631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A8F6A60-7546-47D4-81E2-631B1332CF55}"/>
              </a:ext>
            </a:extLst>
          </p:cNvPr>
          <p:cNvCxnSpPr>
            <a:cxnSpLocks/>
            <a:endCxn id="16" idx="1"/>
          </p:cNvCxnSpPr>
          <p:nvPr/>
        </p:nvCxnSpPr>
        <p:spPr>
          <a:xfrm>
            <a:off x="7965330" y="4465585"/>
            <a:ext cx="1502719" cy="1177043"/>
          </a:xfrm>
          <a:prstGeom prst="straightConnector1">
            <a:avLst/>
          </a:prstGeom>
          <a:ln w="19050">
            <a:solidFill>
              <a:srgbClr val="EA631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EB28EBC-2E72-4587-95C2-49DC57B2DD6C}"/>
              </a:ext>
            </a:extLst>
          </p:cNvPr>
          <p:cNvCxnSpPr>
            <a:cxnSpLocks/>
            <a:endCxn id="15" idx="1"/>
          </p:cNvCxnSpPr>
          <p:nvPr/>
        </p:nvCxnSpPr>
        <p:spPr>
          <a:xfrm>
            <a:off x="8002709" y="4475327"/>
            <a:ext cx="1465341" cy="779701"/>
          </a:xfrm>
          <a:prstGeom prst="straightConnector1">
            <a:avLst/>
          </a:prstGeom>
          <a:ln w="38100">
            <a:solidFill>
              <a:srgbClr val="EA631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25727D3-E7BE-4226-BE11-69E02A53E40E}"/>
              </a:ext>
            </a:extLst>
          </p:cNvPr>
          <p:cNvCxnSpPr>
            <a:cxnSpLocks/>
            <a:endCxn id="10" idx="1"/>
          </p:cNvCxnSpPr>
          <p:nvPr/>
        </p:nvCxnSpPr>
        <p:spPr>
          <a:xfrm flipV="1">
            <a:off x="7944815" y="3320051"/>
            <a:ext cx="1523236" cy="1680762"/>
          </a:xfrm>
          <a:prstGeom prst="straightConnector1">
            <a:avLst/>
          </a:prstGeom>
          <a:ln w="19050">
            <a:solidFill>
              <a:srgbClr val="EA631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379FAD16-A72C-44AB-9D52-94758E3F8DC5}"/>
              </a:ext>
            </a:extLst>
          </p:cNvPr>
          <p:cNvCxnSpPr>
            <a:cxnSpLocks/>
            <a:endCxn id="12" idx="1"/>
          </p:cNvCxnSpPr>
          <p:nvPr/>
        </p:nvCxnSpPr>
        <p:spPr>
          <a:xfrm flipV="1">
            <a:off x="7960845" y="4093445"/>
            <a:ext cx="1507205" cy="953558"/>
          </a:xfrm>
          <a:prstGeom prst="straightConnector1">
            <a:avLst/>
          </a:prstGeom>
          <a:ln w="19050">
            <a:solidFill>
              <a:srgbClr val="EA631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E14A696-4127-4655-86BF-069A92C96CAC}"/>
              </a:ext>
            </a:extLst>
          </p:cNvPr>
          <p:cNvCxnSpPr>
            <a:cxnSpLocks/>
            <a:endCxn id="16" idx="1"/>
          </p:cNvCxnSpPr>
          <p:nvPr/>
        </p:nvCxnSpPr>
        <p:spPr>
          <a:xfrm>
            <a:off x="7960844" y="5047003"/>
            <a:ext cx="1507205" cy="595625"/>
          </a:xfrm>
          <a:prstGeom prst="straightConnector1">
            <a:avLst/>
          </a:prstGeom>
          <a:ln w="19050">
            <a:solidFill>
              <a:srgbClr val="EA631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B8FC7B5-BE34-4893-A02B-A6E37966AD3C}"/>
              </a:ext>
            </a:extLst>
          </p:cNvPr>
          <p:cNvCxnSpPr>
            <a:cxnSpLocks/>
            <a:endCxn id="13" idx="1"/>
          </p:cNvCxnSpPr>
          <p:nvPr/>
        </p:nvCxnSpPr>
        <p:spPr>
          <a:xfrm flipV="1">
            <a:off x="7944815" y="4478054"/>
            <a:ext cx="1523235" cy="522756"/>
          </a:xfrm>
          <a:prstGeom prst="straightConnector1">
            <a:avLst/>
          </a:prstGeom>
          <a:ln w="19050">
            <a:solidFill>
              <a:srgbClr val="EA631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B71F19C-0360-4746-888C-66F74F556CCF}"/>
              </a:ext>
            </a:extLst>
          </p:cNvPr>
          <p:cNvCxnSpPr>
            <a:cxnSpLocks/>
            <a:endCxn id="14" idx="1"/>
          </p:cNvCxnSpPr>
          <p:nvPr/>
        </p:nvCxnSpPr>
        <p:spPr>
          <a:xfrm flipV="1">
            <a:off x="7960844" y="4869900"/>
            <a:ext cx="1507206" cy="146186"/>
          </a:xfrm>
          <a:prstGeom prst="straightConnector1">
            <a:avLst/>
          </a:prstGeom>
          <a:ln w="19050">
            <a:solidFill>
              <a:srgbClr val="EA631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A7CDE11-5173-4C15-9D5D-55E534AD5239}"/>
              </a:ext>
            </a:extLst>
          </p:cNvPr>
          <p:cNvCxnSpPr>
            <a:cxnSpLocks/>
            <a:endCxn id="13" idx="1"/>
          </p:cNvCxnSpPr>
          <p:nvPr/>
        </p:nvCxnSpPr>
        <p:spPr>
          <a:xfrm flipV="1">
            <a:off x="7987797" y="4478054"/>
            <a:ext cx="1480253" cy="543078"/>
          </a:xfrm>
          <a:prstGeom prst="straightConnector1">
            <a:avLst/>
          </a:prstGeom>
          <a:ln w="38100">
            <a:solidFill>
              <a:srgbClr val="EA631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D056364-7B1A-33EC-8D62-6864A66148CB}"/>
              </a:ext>
            </a:extLst>
          </p:cNvPr>
          <p:cNvSpPr txBox="1"/>
          <p:nvPr/>
        </p:nvSpPr>
        <p:spPr>
          <a:xfrm>
            <a:off x="8838743" y="1490775"/>
            <a:ext cx="1452642" cy="369332"/>
          </a:xfrm>
          <a:prstGeom prst="rect">
            <a:avLst/>
          </a:prstGeom>
          <a:noFill/>
        </p:spPr>
        <p:txBody>
          <a:bodyPr wrap="square" rtlCol="0">
            <a:spAutoFit/>
          </a:bodyPr>
          <a:lstStyle/>
          <a:p>
            <a:r>
              <a:rPr lang="en-US" dirty="0"/>
              <a:t>one-to-one</a:t>
            </a:r>
          </a:p>
        </p:txBody>
      </p:sp>
      <p:sp>
        <p:nvSpPr>
          <p:cNvPr id="17" name="TextBox 16">
            <a:extLst>
              <a:ext uri="{FF2B5EF4-FFF2-40B4-BE49-F238E27FC236}">
                <a16:creationId xmlns:a16="http://schemas.microsoft.com/office/drawing/2014/main" id="{0E6ED275-4EB6-EF82-8FD1-2525FDA87014}"/>
              </a:ext>
            </a:extLst>
          </p:cNvPr>
          <p:cNvSpPr txBox="1"/>
          <p:nvPr/>
        </p:nvSpPr>
        <p:spPr>
          <a:xfrm>
            <a:off x="10255236" y="1468261"/>
            <a:ext cx="705642" cy="369332"/>
          </a:xfrm>
          <a:prstGeom prst="rect">
            <a:avLst/>
          </a:prstGeom>
          <a:noFill/>
        </p:spPr>
        <p:txBody>
          <a:bodyPr wrap="square" rtlCol="0">
            <a:spAutoFit/>
          </a:bodyPr>
          <a:lstStyle/>
          <a:p>
            <a:r>
              <a:rPr lang="en-US" dirty="0"/>
              <a:t>onto</a:t>
            </a:r>
          </a:p>
        </p:txBody>
      </p:sp>
      <p:sp>
        <p:nvSpPr>
          <p:cNvPr id="20" name="TextBox 19">
            <a:extLst>
              <a:ext uri="{FF2B5EF4-FFF2-40B4-BE49-F238E27FC236}">
                <a16:creationId xmlns:a16="http://schemas.microsoft.com/office/drawing/2014/main" id="{125AE4E1-DE09-FC77-D19F-07A2E43C133B}"/>
              </a:ext>
            </a:extLst>
          </p:cNvPr>
          <p:cNvSpPr txBox="1"/>
          <p:nvPr/>
        </p:nvSpPr>
        <p:spPr>
          <a:xfrm>
            <a:off x="11143262" y="1490775"/>
            <a:ext cx="1048738" cy="1200329"/>
          </a:xfrm>
          <a:prstGeom prst="rect">
            <a:avLst/>
          </a:prstGeom>
          <a:noFill/>
        </p:spPr>
        <p:txBody>
          <a:bodyPr wrap="square" rtlCol="0">
            <a:spAutoFit/>
          </a:bodyPr>
          <a:lstStyle/>
          <a:p>
            <a:r>
              <a:rPr lang="en-US" dirty="0"/>
              <a:t>both one-to-one </a:t>
            </a:r>
          </a:p>
          <a:p>
            <a:r>
              <a:rPr lang="en-US" dirty="0"/>
              <a:t>and onto</a:t>
            </a:r>
          </a:p>
        </p:txBody>
      </p:sp>
      <p:pic>
        <p:nvPicPr>
          <p:cNvPr id="21" name="Image" descr="Image">
            <a:extLst>
              <a:ext uri="{FF2B5EF4-FFF2-40B4-BE49-F238E27FC236}">
                <a16:creationId xmlns:a16="http://schemas.microsoft.com/office/drawing/2014/main" id="{AA2981D4-8A93-CFFA-88B4-224BE302E185}"/>
              </a:ext>
            </a:extLst>
          </p:cNvPr>
          <p:cNvPicPr>
            <a:picLocks noChangeAspect="1"/>
          </p:cNvPicPr>
          <p:nvPr/>
        </p:nvPicPr>
        <p:blipFill>
          <a:blip r:embed="rId3"/>
          <a:stretch>
            <a:fillRect/>
          </a:stretch>
        </p:blipFill>
        <p:spPr>
          <a:xfrm>
            <a:off x="6938128" y="-8236"/>
            <a:ext cx="5253872" cy="1555201"/>
          </a:xfrm>
          <a:prstGeom prst="rect">
            <a:avLst/>
          </a:prstGeom>
          <a:ln w="12700">
            <a:miter lim="400000"/>
          </a:ln>
        </p:spPr>
      </p:pic>
    </p:spTree>
    <p:extLst>
      <p:ext uri="{BB962C8B-B14F-4D97-AF65-F5344CB8AC3E}">
        <p14:creationId xmlns:p14="http://schemas.microsoft.com/office/powerpoint/2010/main" val="158681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9"/>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22"/>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25"/>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28"/>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30"/>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32"/>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34"/>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4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3">
                                            <p:txEl>
                                              <p:pRg st="9" end="9"/>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44"/>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45"/>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46"/>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47"/>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48"/>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49"/>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50"/>
                                        </p:tgtEl>
                                        <p:attrNameLst>
                                          <p:attrName>style.visibility</p:attrName>
                                        </p:attrNameLst>
                                      </p:cBhvr>
                                      <p:to>
                                        <p:strVal val="hidden"/>
                                      </p:to>
                                    </p:set>
                                  </p:childTnLst>
                                </p:cTn>
                              </p:par>
                              <p:par>
                                <p:cTn id="119" presetID="1" presetClass="entr" presetSubtype="0" fill="hold" nodeType="withEffect">
                                  <p:stCondLst>
                                    <p:cond delay="0"/>
                                  </p:stCondLst>
                                  <p:childTnLst>
                                    <p:set>
                                      <p:cBhvr>
                                        <p:cTn id="120" dur="1" fill="hold">
                                          <p:stCondLst>
                                            <p:cond delay="0"/>
                                          </p:stCondLst>
                                        </p:cTn>
                                        <p:tgtEl>
                                          <p:spTgt spid="58"/>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3">
                                            <p:txEl>
                                              <p:pRg st="10" end="10"/>
                                            </p:txEl>
                                          </p:spTgt>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61"/>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62"/>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63"/>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64"/>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65"/>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66"/>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xit" presetSubtype="0" fill="hold" nodeType="clickEffect">
                                  <p:stCondLst>
                                    <p:cond delay="0"/>
                                  </p:stCondLst>
                                  <p:childTnLst>
                                    <p:set>
                                      <p:cBhvr>
                                        <p:cTn id="140" dur="1" fill="hold">
                                          <p:stCondLst>
                                            <p:cond delay="0"/>
                                          </p:stCondLst>
                                        </p:cTn>
                                        <p:tgtEl>
                                          <p:spTgt spid="61"/>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62"/>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63"/>
                                        </p:tgtEl>
                                        <p:attrNameLst>
                                          <p:attrName>style.visibility</p:attrName>
                                        </p:attrNameLst>
                                      </p:cBhvr>
                                      <p:to>
                                        <p:strVal val="hidden"/>
                                      </p:to>
                                    </p:set>
                                  </p:childTnLst>
                                </p:cTn>
                              </p:par>
                              <p:par>
                                <p:cTn id="145" presetID="1" presetClass="exit" presetSubtype="0" fill="hold" nodeType="withEffect">
                                  <p:stCondLst>
                                    <p:cond delay="0"/>
                                  </p:stCondLst>
                                  <p:childTnLst>
                                    <p:set>
                                      <p:cBhvr>
                                        <p:cTn id="146" dur="1" fill="hold">
                                          <p:stCondLst>
                                            <p:cond delay="0"/>
                                          </p:stCondLst>
                                        </p:cTn>
                                        <p:tgtEl>
                                          <p:spTgt spid="64"/>
                                        </p:tgtEl>
                                        <p:attrNameLst>
                                          <p:attrName>style.visibility</p:attrName>
                                        </p:attrNameLst>
                                      </p:cBhvr>
                                      <p:to>
                                        <p:strVal val="hidden"/>
                                      </p:to>
                                    </p:set>
                                  </p:childTnLst>
                                </p:cTn>
                              </p:par>
                              <p:par>
                                <p:cTn id="147" presetID="1" presetClass="exit" presetSubtype="0" fill="hold" nodeType="withEffect">
                                  <p:stCondLst>
                                    <p:cond delay="0"/>
                                  </p:stCondLst>
                                  <p:childTnLst>
                                    <p:set>
                                      <p:cBhvr>
                                        <p:cTn id="148" dur="1" fill="hold">
                                          <p:stCondLst>
                                            <p:cond delay="0"/>
                                          </p:stCondLst>
                                        </p:cTn>
                                        <p:tgtEl>
                                          <p:spTgt spid="65"/>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66"/>
                                        </p:tgtEl>
                                        <p:attrNameLst>
                                          <p:attrName>style.visibility</p:attrName>
                                        </p:attrNameLst>
                                      </p:cBhvr>
                                      <p:to>
                                        <p:strVal val="hidden"/>
                                      </p:to>
                                    </p:set>
                                  </p:childTnLst>
                                </p:cTn>
                              </p:par>
                              <p:par>
                                <p:cTn id="151" presetID="1" presetClass="entr" presetSubtype="0" fill="hold" nodeType="withEffect">
                                  <p:stCondLst>
                                    <p:cond delay="0"/>
                                  </p:stCondLst>
                                  <p:childTnLst>
                                    <p:set>
                                      <p:cBhvr>
                                        <p:cTn id="152" dur="1" fill="hold">
                                          <p:stCondLst>
                                            <p:cond delay="0"/>
                                          </p:stCondLst>
                                        </p:cTn>
                                        <p:tgtEl>
                                          <p:spTgt spid="79"/>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3">
                                            <p:txEl>
                                              <p:pRg st="11" end="11"/>
                                            </p:txEl>
                                          </p:spTgt>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81"/>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82"/>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83"/>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84"/>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85"/>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nodeType="clickEffect">
                                  <p:stCondLst>
                                    <p:cond delay="0"/>
                                  </p:stCondLst>
                                  <p:childTnLst>
                                    <p:set>
                                      <p:cBhvr>
                                        <p:cTn id="170" dur="1" fill="hold">
                                          <p:stCondLst>
                                            <p:cond delay="0"/>
                                          </p:stCondLst>
                                        </p:cTn>
                                        <p:tgtEl>
                                          <p:spTgt spid="81"/>
                                        </p:tgtEl>
                                        <p:attrNameLst>
                                          <p:attrName>style.visibility</p:attrName>
                                        </p:attrNameLst>
                                      </p:cBhvr>
                                      <p:to>
                                        <p:strVal val="hidden"/>
                                      </p:to>
                                    </p:set>
                                  </p:childTnLst>
                                </p:cTn>
                              </p:par>
                              <p:par>
                                <p:cTn id="171" presetID="1" presetClass="exit" presetSubtype="0" fill="hold" nodeType="withEffect">
                                  <p:stCondLst>
                                    <p:cond delay="0"/>
                                  </p:stCondLst>
                                  <p:childTnLst>
                                    <p:set>
                                      <p:cBhvr>
                                        <p:cTn id="172" dur="1" fill="hold">
                                          <p:stCondLst>
                                            <p:cond delay="0"/>
                                          </p:stCondLst>
                                        </p:cTn>
                                        <p:tgtEl>
                                          <p:spTgt spid="82"/>
                                        </p:tgtEl>
                                        <p:attrNameLst>
                                          <p:attrName>style.visibility</p:attrName>
                                        </p:attrNameLst>
                                      </p:cBhvr>
                                      <p:to>
                                        <p:strVal val="hidden"/>
                                      </p:to>
                                    </p:set>
                                  </p:childTnLst>
                                </p:cTn>
                              </p:par>
                              <p:par>
                                <p:cTn id="173" presetID="1" presetClass="exit" presetSubtype="0" fill="hold" nodeType="withEffect">
                                  <p:stCondLst>
                                    <p:cond delay="0"/>
                                  </p:stCondLst>
                                  <p:childTnLst>
                                    <p:set>
                                      <p:cBhvr>
                                        <p:cTn id="174" dur="1" fill="hold">
                                          <p:stCondLst>
                                            <p:cond delay="0"/>
                                          </p:stCondLst>
                                        </p:cTn>
                                        <p:tgtEl>
                                          <p:spTgt spid="83"/>
                                        </p:tgtEl>
                                        <p:attrNameLst>
                                          <p:attrName>style.visibility</p:attrName>
                                        </p:attrNameLst>
                                      </p:cBhvr>
                                      <p:to>
                                        <p:strVal val="hidden"/>
                                      </p:to>
                                    </p:set>
                                  </p:childTnLst>
                                </p:cTn>
                              </p:par>
                              <p:par>
                                <p:cTn id="175" presetID="1" presetClass="exit" presetSubtype="0" fill="hold" nodeType="withEffect">
                                  <p:stCondLst>
                                    <p:cond delay="0"/>
                                  </p:stCondLst>
                                  <p:childTnLst>
                                    <p:set>
                                      <p:cBhvr>
                                        <p:cTn id="176" dur="1" fill="hold">
                                          <p:stCondLst>
                                            <p:cond delay="0"/>
                                          </p:stCondLst>
                                        </p:cTn>
                                        <p:tgtEl>
                                          <p:spTgt spid="84"/>
                                        </p:tgtEl>
                                        <p:attrNameLst>
                                          <p:attrName>style.visibility</p:attrName>
                                        </p:attrNameLst>
                                      </p:cBhvr>
                                      <p:to>
                                        <p:strVal val="hidden"/>
                                      </p:to>
                                    </p:set>
                                  </p:childTnLst>
                                </p:cTn>
                              </p:par>
                              <p:par>
                                <p:cTn id="177" presetID="1" presetClass="exit" presetSubtype="0" fill="hold" nodeType="withEffect">
                                  <p:stCondLst>
                                    <p:cond delay="0"/>
                                  </p:stCondLst>
                                  <p:childTnLst>
                                    <p:set>
                                      <p:cBhvr>
                                        <p:cTn id="178" dur="1" fill="hold">
                                          <p:stCondLst>
                                            <p:cond delay="0"/>
                                          </p:stCondLst>
                                        </p:cTn>
                                        <p:tgtEl>
                                          <p:spTgt spid="85"/>
                                        </p:tgtEl>
                                        <p:attrNameLst>
                                          <p:attrName>style.visibility</p:attrName>
                                        </p:attrNameLst>
                                      </p:cBhvr>
                                      <p:to>
                                        <p:strVal val="hidden"/>
                                      </p:to>
                                    </p:set>
                                  </p:childTnLst>
                                </p:cTn>
                              </p:par>
                              <p:par>
                                <p:cTn id="179" presetID="1" presetClass="entr" presetSubtype="0" fill="hold" nodeType="withEffect">
                                  <p:stCondLst>
                                    <p:cond delay="0"/>
                                  </p:stCondLst>
                                  <p:childTnLst>
                                    <p:set>
                                      <p:cBhvr>
                                        <p:cTn id="180" dur="1" fill="hold">
                                          <p:stCondLst>
                                            <p:cond delay="0"/>
                                          </p:stCondLst>
                                        </p:cTn>
                                        <p:tgtEl>
                                          <p:spTgt spid="90"/>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nodeType="clickEffect">
                                  <p:stCondLst>
                                    <p:cond delay="0"/>
                                  </p:stCondLst>
                                  <p:childTnLst>
                                    <p:set>
                                      <p:cBhvr>
                                        <p:cTn id="18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4" grpId="0"/>
      <p:bldP spid="15" grpId="0"/>
      <p:bldP spid="16"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2013 - 2022 Theme</Template>
  <TotalTime>382</TotalTime>
  <Words>5715</Words>
  <Application>Microsoft Macintosh PowerPoint</Application>
  <PresentationFormat>Widescreen</PresentationFormat>
  <Paragraphs>798</Paragraphs>
  <Slides>78</Slides>
  <Notes>0</Notes>
  <HiddenSlides>14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Arial</vt:lpstr>
      <vt:lpstr>Calibri</vt:lpstr>
      <vt:lpstr>Calibri Light</vt:lpstr>
      <vt:lpstr>Cambria Math</vt:lpstr>
      <vt:lpstr>Century Gothic</vt:lpstr>
      <vt:lpstr>Helvetica</vt:lpstr>
      <vt:lpstr>Wingdings 3</vt:lpstr>
      <vt:lpstr>Office Theme</vt:lpstr>
      <vt:lpstr>Introduction to Counting</vt:lpstr>
      <vt:lpstr>10.1 Sum and product rules  </vt:lpstr>
      <vt:lpstr>Homework Review / Exam Review</vt:lpstr>
      <vt:lpstr>Learning how to count...again</vt:lpstr>
      <vt:lpstr>Tips</vt:lpstr>
      <vt:lpstr>Two basic counting principles</vt:lpstr>
      <vt:lpstr>Product Rule</vt:lpstr>
      <vt:lpstr>Recall - Function Classification</vt:lpstr>
      <vt:lpstr>Product Rule - Example</vt:lpstr>
      <vt:lpstr>How many?</vt:lpstr>
      <vt:lpstr>How many functions?</vt:lpstr>
      <vt:lpstr>PowerPoint Presentation</vt:lpstr>
      <vt:lpstr>Practice</vt:lpstr>
      <vt:lpstr>10.2 The bijection rule </vt:lpstr>
      <vt:lpstr>10.3.1: Counting passwords without repeating characters.</vt:lpstr>
      <vt:lpstr>10.3.2: Strings with no repetitions</vt:lpstr>
      <vt:lpstr>10.3.3: Counting license plate numbers.</vt:lpstr>
      <vt:lpstr>10.3.4: Selecting coders for 3 different projects.</vt:lpstr>
      <vt:lpstr>PowerPoint Presentation</vt:lpstr>
      <vt:lpstr>r-Permutations vs r-Combinations (Subsets)</vt:lpstr>
      <vt:lpstr>Permutations</vt:lpstr>
      <vt:lpstr>Permutations</vt:lpstr>
      <vt:lpstr>Combinations (AKA Choosing AKA Subsets)</vt:lpstr>
      <vt:lpstr>Combinations</vt:lpstr>
      <vt:lpstr>Combinations</vt:lpstr>
      <vt:lpstr>Combinations</vt:lpstr>
      <vt:lpstr>Combinations</vt:lpstr>
      <vt:lpstr>PowerPoint Presentation</vt:lpstr>
      <vt:lpstr>Jury Duty Time!</vt:lpstr>
      <vt:lpstr>10.4.2: Counting telephone numbers.</vt:lpstr>
      <vt:lpstr>10.4.3: Lining up club members for a photo.</vt:lpstr>
      <vt:lpstr>10.5.1: Mapping permutations to subsets.</vt:lpstr>
      <vt:lpstr>PowerPoint Presentation</vt:lpstr>
      <vt:lpstr>10.5.3: Counting bit strings.</vt:lpstr>
      <vt:lpstr>10.5.3: Counting bit strings.</vt:lpstr>
      <vt:lpstr>10.5.3: Counting bit strings.</vt:lpstr>
      <vt:lpstr>Dealing with large factorials</vt:lpstr>
      <vt:lpstr>PowerPoint Presentation</vt:lpstr>
      <vt:lpstr>PowerPoint Presentation</vt:lpstr>
      <vt:lpstr>PowerPoint Presentation</vt:lpstr>
      <vt:lpstr>Counting by Complement</vt:lpstr>
      <vt:lpstr>PowerPoint Presentation</vt:lpstr>
      <vt:lpstr>PowerPoint Presentation</vt:lpstr>
      <vt:lpstr>Review</vt:lpstr>
      <vt:lpstr>Permutations with repetitions</vt:lpstr>
      <vt:lpstr>PowerPoint Presentation</vt:lpstr>
      <vt:lpstr>Permutations with repetitions</vt:lpstr>
      <vt:lpstr>Multisets / Multichoosing</vt:lpstr>
      <vt:lpstr>PowerPoint Presentation</vt:lpstr>
      <vt:lpstr>Multisets / Multichoosing</vt:lpstr>
      <vt:lpstr>Snack time!</vt:lpstr>
      <vt:lpstr>Snack time!</vt:lpstr>
      <vt:lpstr>Number of Solutions to a Fixed Sum</vt:lpstr>
      <vt:lpstr>Try it</vt:lpstr>
      <vt:lpstr>Handshakes</vt:lpstr>
      <vt:lpstr>PowerPoint Presentation</vt:lpstr>
      <vt:lpstr>PowerPoint Presentation</vt:lpstr>
      <vt:lpstr>PowerPoint Presentation</vt:lpstr>
      <vt:lpstr>PowerPoint Presentation</vt:lpstr>
      <vt:lpstr>PowerPoint Presentation</vt:lpstr>
      <vt:lpstr>PowerPoint Presentation</vt:lpstr>
      <vt:lpstr>10.1-9 Sum and product rules  </vt:lpstr>
      <vt:lpstr>Assignment problems: Balls in bins </vt:lpstr>
      <vt:lpstr>Balls in bins: No restrictions on the number of balls per bin.</vt:lpstr>
      <vt:lpstr>10.10.3: Balls in bins: At most one ball per bin.</vt:lpstr>
      <vt:lpstr>PowerPoint Presentation</vt:lpstr>
      <vt:lpstr>Balls in bins: Same number of balls per bin</vt:lpstr>
      <vt:lpstr>Uses</vt:lpstr>
      <vt:lpstr>Inclusion-exclusion principle </vt:lpstr>
      <vt:lpstr>PowerPoint Presentation</vt:lpstr>
      <vt:lpstr>Stars and bars example</vt:lpstr>
      <vt:lpstr>Python Practice</vt:lpstr>
      <vt:lpstr>Probability - Introduction</vt:lpstr>
      <vt:lpstr>PowerPoint Presentation</vt:lpstr>
      <vt:lpstr>Work on Exercise Set as a Team</vt:lpstr>
      <vt:lpstr>Rolling dice – Does order matter?</vt:lpstr>
      <vt:lpstr>Yahtzee – Does order matter?</vt:lpstr>
      <vt:lpstr>Work on Exercise Set as a Team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Clements, William</dc:creator>
  <cp:lastModifiedBy>Clements, William</cp:lastModifiedBy>
  <cp:revision>1</cp:revision>
  <dcterms:created xsi:type="dcterms:W3CDTF">2023-11-18T02:12:57Z</dcterms:created>
  <dcterms:modified xsi:type="dcterms:W3CDTF">2024-03-27T18:08:22Z</dcterms:modified>
</cp:coreProperties>
</file>